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258" r:id="rId3"/>
    <p:sldId id="259" r:id="rId4"/>
    <p:sldId id="265" r:id="rId5"/>
    <p:sldId id="267" r:id="rId6"/>
    <p:sldId id="260" r:id="rId7"/>
    <p:sldId id="266" r:id="rId8"/>
    <p:sldId id="268" r:id="rId9"/>
    <p:sldId id="281" r:id="rId10"/>
    <p:sldId id="287" r:id="rId11"/>
    <p:sldId id="288" r:id="rId12"/>
    <p:sldId id="269" r:id="rId13"/>
    <p:sldId id="274" r:id="rId14"/>
    <p:sldId id="270" r:id="rId15"/>
    <p:sldId id="284" r:id="rId16"/>
    <p:sldId id="277" r:id="rId17"/>
    <p:sldId id="282" r:id="rId18"/>
    <p:sldId id="275" r:id="rId19"/>
    <p:sldId id="285" r:id="rId20"/>
    <p:sldId id="294" r:id="rId21"/>
    <p:sldId id="286" r:id="rId22"/>
    <p:sldId id="295" r:id="rId23"/>
    <p:sldId id="296" r:id="rId24"/>
    <p:sldId id="26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sHZvzV6ixrQKd7QhNhSawg==" hashData="C+ygqDdkL1NUeYpu+7y1kjr4GIs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4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F2A14-58E9-4B1A-83BB-E244E98D28C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032CC-93DB-42EE-9543-76FBD9F0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68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032CC-93DB-42EE-9543-76FBD9F04A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87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DB4CB0A-E59A-43EC-87FE-0A454425A1E8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D34817">
                  <a:tint val="20000"/>
                </a:srgbClr>
              </a:solidFill>
            </a:endParaRP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4AE8E02-7354-4508-846B-25EC3057C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4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C6BEC-1B48-4F40-B3A6-572D31CF324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0ED67-996A-4EC8-A7CC-65CD9E37838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99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C0BD0-B896-4299-BCD4-35937ABB09E7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87014-83D9-4C2B-B060-3E479F415CA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61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/>
                </a:solidFill>
              </a:rPr>
              <a:t>Ir. I Nyoman Setiawan, MT.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2E35518-A270-49A4-9179-1DD4160AD3A4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13786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ADBD7-5E6F-4C14-9172-FB8EC9C97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59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79303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7A013-E63A-4E5A-88BC-4E4CDF038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18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6E392-CB27-4599-BDEC-38EDFF83C5E8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E5767-DEFE-4FD4-85B9-8BE877E8501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50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5D6B5-94F3-4100-AE60-5461053660AB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C2F31E-D08F-4D06-9A6F-80E57A44FB9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3364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166BAB-E1DB-43B5-893A-C561798EF145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CEDB09-0A6E-4814-8998-8C293B16A5DF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694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9EA044-F79B-450E-9825-9E6038760C3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CF430B-24CF-4DD1-B7C3-D8F44F93869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983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FEE9D5-F650-4A08-B3DD-DE4C53CF52C4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6318FC-B6C0-4E60-B47A-FD9A52593089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218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124AC-F1E4-4938-8FCE-555A677C7A0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8EECC-8E5A-42F0-9B3A-982BF8A56E17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78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9F87A5-2125-4BD1-BFDA-32BA7537DE6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7E77F0-C966-4E34-85C6-A4EF1A08EDA2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390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F2C46CB-E85B-4491-9125-B20A6C08B0B5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8253B3-BD2A-44B0-A64A-66E9EB5A383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918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6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E0DAF0B-9DCB-4138-8E1E-5B9778490169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10/3/2025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348A105-58BF-41EA-AD3C-7186C6A828E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3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066801"/>
            <a:ext cx="8763000" cy="1295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7300" dirty="0" smtClean="0"/>
              <a:t/>
            </a:r>
            <a:br>
              <a:rPr lang="en-US" sz="7300" dirty="0" smtClean="0"/>
            </a:br>
            <a:r>
              <a:rPr lang="en-US" sz="7300" dirty="0"/>
              <a:t/>
            </a:r>
            <a:br>
              <a:rPr lang="en-US" sz="7300" dirty="0"/>
            </a:br>
            <a:r>
              <a:rPr lang="en-US" sz="7300" dirty="0" smtClean="0"/>
              <a:t/>
            </a:r>
            <a:br>
              <a:rPr lang="en-US" sz="7300" dirty="0" smtClean="0"/>
            </a:br>
            <a:r>
              <a:rPr lang="en-US" sz="7300" dirty="0"/>
              <a:t/>
            </a:r>
            <a:br>
              <a:rPr lang="en-US" sz="7300" dirty="0"/>
            </a:br>
            <a:r>
              <a:rPr lang="en-US" sz="7300" dirty="0" smtClean="0"/>
              <a:t/>
            </a:r>
            <a:br>
              <a:rPr lang="en-US" sz="7300" dirty="0" smtClean="0"/>
            </a:br>
            <a:r>
              <a:rPr lang="en-US" sz="7300" dirty="0"/>
              <a:t/>
            </a:r>
            <a:br>
              <a:rPr lang="en-US" sz="7300" dirty="0"/>
            </a:br>
            <a:r>
              <a:rPr lang="en-US" sz="7300" dirty="0" smtClean="0"/>
              <a:t/>
            </a:r>
            <a:br>
              <a:rPr lang="en-US" sz="7300" dirty="0" smtClean="0"/>
            </a:br>
            <a:r>
              <a:rPr lang="en-US" sz="7300" dirty="0"/>
              <a:t/>
            </a:r>
            <a:br>
              <a:rPr lang="en-US" sz="7300" dirty="0"/>
            </a:br>
            <a:r>
              <a:rPr lang="en-US" sz="7300" dirty="0" smtClean="0"/>
              <a:t/>
            </a:r>
            <a:br>
              <a:rPr lang="en-US" sz="7300" dirty="0" smtClean="0"/>
            </a:br>
            <a:r>
              <a:rPr lang="en-US" sz="7300" dirty="0"/>
              <a:t/>
            </a:r>
            <a:br>
              <a:rPr lang="en-US" sz="7300" dirty="0"/>
            </a:br>
            <a:r>
              <a:rPr lang="en-US" sz="7300" dirty="0" smtClean="0"/>
              <a:t/>
            </a:r>
            <a:br>
              <a:rPr lang="en-US" sz="7300" dirty="0" smtClean="0"/>
            </a:br>
            <a:r>
              <a:rPr lang="en-US" sz="7300" dirty="0" smtClean="0"/>
              <a:t/>
            </a:r>
            <a:br>
              <a:rPr lang="en-US" sz="7300" dirty="0" smtClean="0"/>
            </a:br>
            <a:r>
              <a:rPr lang="en-US" sz="7300" dirty="0"/>
              <a:t/>
            </a:r>
            <a:br>
              <a:rPr lang="en-US" sz="7300" dirty="0"/>
            </a:br>
            <a:r>
              <a:rPr lang="en-US" sz="7300" dirty="0" smtClean="0"/>
              <a:t/>
            </a:r>
            <a:br>
              <a:rPr lang="en-US" sz="7300" dirty="0" smtClean="0"/>
            </a:br>
            <a:r>
              <a:rPr lang="en-US" sz="6700" dirty="0" smtClean="0">
                <a:effectLst/>
              </a:rPr>
              <a:t>DISTRIBUSI FREKUENSI</a:t>
            </a:r>
            <a:endParaRPr lang="en-US" sz="540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2400" b="1" dirty="0" smtClean="0"/>
              <a:t>PERTEMUAN </a:t>
            </a:r>
            <a:r>
              <a:rPr lang="id-ID" sz="2400" b="1" dirty="0" smtClean="0"/>
              <a:t>2</a:t>
            </a:r>
            <a:endParaRPr lang="en-US" sz="2400" dirty="0" smtClean="0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2895600" y="5802868"/>
            <a:ext cx="3429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n-NO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 By : BIDA SARI,  SP, MSi</a:t>
            </a:r>
            <a:endParaRPr lang="en-US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743200" y="2667000"/>
            <a:ext cx="3429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n-NO" sz="32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nn-NO" sz="3200" dirty="0" smtClean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STATISTIK</a:t>
            </a:r>
            <a:endParaRPr lang="en-US" sz="32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70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5334000"/>
          </a:xfrm>
        </p:spPr>
        <p:txBody>
          <a:bodyPr/>
          <a:lstStyle/>
          <a:p>
            <a:pPr marL="109537" indent="0">
              <a:buNone/>
            </a:pPr>
            <a:r>
              <a:rPr lang="en-US" sz="2200" dirty="0" smtClean="0"/>
              <a:t>Data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Tabel</a:t>
            </a:r>
            <a:r>
              <a:rPr lang="en-US" sz="2200" dirty="0" smtClean="0"/>
              <a:t> </a:t>
            </a:r>
            <a:r>
              <a:rPr lang="en-US" sz="2200" dirty="0" err="1" smtClean="0"/>
              <a:t>Distribusi</a:t>
            </a:r>
            <a:r>
              <a:rPr lang="en-US" sz="2200" dirty="0" smtClean="0"/>
              <a:t> </a:t>
            </a:r>
            <a:r>
              <a:rPr lang="en-US" sz="2200" dirty="0" err="1" smtClean="0"/>
              <a:t>Frekuensi</a:t>
            </a:r>
            <a:r>
              <a:rPr lang="en-US" sz="2200" dirty="0" smtClean="0"/>
              <a:t> </a:t>
            </a: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 smtClean="0"/>
              <a:t>Disajikan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Bentuk</a:t>
            </a:r>
            <a:r>
              <a:rPr lang="en-US" sz="2200" dirty="0" smtClean="0"/>
              <a:t> :</a:t>
            </a:r>
          </a:p>
          <a:p>
            <a:pPr marL="109537" indent="0">
              <a:buNone/>
            </a:pPr>
            <a:r>
              <a:rPr lang="en-US" sz="2200" b="1" dirty="0" smtClean="0"/>
              <a:t>1. Histogram</a:t>
            </a:r>
            <a:r>
              <a:rPr lang="en-US" sz="2200" dirty="0" smtClean="0"/>
              <a:t> </a:t>
            </a:r>
            <a:r>
              <a:rPr lang="en-US" sz="2200" dirty="0"/>
              <a:t>, </a:t>
            </a:r>
            <a:r>
              <a:rPr lang="en-US" sz="2200" dirty="0" err="1" smtClean="0"/>
              <a:t>yaitu</a:t>
            </a:r>
            <a:r>
              <a:rPr lang="en-US" sz="2200" dirty="0" smtClean="0"/>
              <a:t> :</a:t>
            </a:r>
          </a:p>
          <a:p>
            <a:pPr marL="365760" indent="0">
              <a:buNone/>
            </a:pPr>
            <a:r>
              <a:rPr lang="en-US" sz="2200" dirty="0" smtClean="0"/>
              <a:t>diagram </a:t>
            </a:r>
            <a:r>
              <a:rPr lang="en-US" sz="2200" dirty="0" err="1"/>
              <a:t>kotak</a:t>
            </a:r>
            <a:r>
              <a:rPr lang="en-US" sz="2200" dirty="0"/>
              <a:t> yang </a:t>
            </a:r>
            <a:r>
              <a:rPr lang="en-US" sz="2200" dirty="0" err="1"/>
              <a:t>lebarnya</a:t>
            </a:r>
            <a:r>
              <a:rPr lang="en-US" sz="2200" dirty="0"/>
              <a:t> </a:t>
            </a:r>
            <a:r>
              <a:rPr lang="en-US" sz="2200" dirty="0" err="1"/>
              <a:t>menunjukkan</a:t>
            </a:r>
            <a:r>
              <a:rPr lang="en-US" sz="2200" dirty="0"/>
              <a:t> interval </a:t>
            </a:r>
            <a:r>
              <a:rPr lang="en-US" sz="2200" dirty="0" err="1"/>
              <a:t>kelas</a:t>
            </a:r>
            <a:r>
              <a:rPr lang="en-US" sz="2200" dirty="0"/>
              <a:t>, </a:t>
            </a:r>
            <a:r>
              <a:rPr lang="en-US" sz="2200" dirty="0" err="1"/>
              <a:t>sedangkan</a:t>
            </a:r>
            <a:r>
              <a:rPr lang="en-US" sz="2200" dirty="0"/>
              <a:t> </a:t>
            </a:r>
            <a:r>
              <a:rPr lang="en-US" sz="2200" dirty="0" err="1"/>
              <a:t>batas-batas</a:t>
            </a:r>
            <a:r>
              <a:rPr lang="en-US" sz="2200" dirty="0"/>
              <a:t> </a:t>
            </a:r>
            <a:r>
              <a:rPr lang="en-US" sz="2200" dirty="0" err="1"/>
              <a:t>tepi</a:t>
            </a:r>
            <a:r>
              <a:rPr lang="en-US" sz="2200" dirty="0"/>
              <a:t> </a:t>
            </a:r>
            <a:r>
              <a:rPr lang="en-US" sz="2200" dirty="0" err="1"/>
              <a:t>kotak</a:t>
            </a:r>
            <a:r>
              <a:rPr lang="en-US" sz="2200" dirty="0"/>
              <a:t> </a:t>
            </a:r>
            <a:r>
              <a:rPr lang="en-US" sz="2200" dirty="0" err="1"/>
              <a:t>merupakan</a:t>
            </a:r>
            <a:r>
              <a:rPr lang="en-US" sz="2200" dirty="0"/>
              <a:t> </a:t>
            </a:r>
            <a:r>
              <a:rPr lang="en-US" sz="2200" dirty="0" err="1"/>
              <a:t>tepi</a:t>
            </a:r>
            <a:r>
              <a:rPr lang="en-US" sz="2200" dirty="0"/>
              <a:t> </a:t>
            </a:r>
            <a:r>
              <a:rPr lang="en-US" sz="2200" dirty="0" err="1"/>
              <a:t>bawah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tepi</a:t>
            </a:r>
            <a:r>
              <a:rPr lang="en-US" sz="2200" dirty="0"/>
              <a:t> </a:t>
            </a:r>
            <a:r>
              <a:rPr lang="en-US" sz="2200" dirty="0" err="1"/>
              <a:t>atas</a:t>
            </a:r>
            <a:r>
              <a:rPr lang="en-US" sz="2200" dirty="0"/>
              <a:t> </a:t>
            </a:r>
            <a:r>
              <a:rPr lang="en-US" sz="2200" dirty="0" err="1"/>
              <a:t>kelas</a:t>
            </a:r>
            <a:r>
              <a:rPr lang="en-US" sz="2200" dirty="0"/>
              <a:t>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tingginya</a:t>
            </a:r>
            <a:r>
              <a:rPr lang="en-US" sz="2200" dirty="0"/>
              <a:t> </a:t>
            </a:r>
            <a:r>
              <a:rPr lang="en-US" sz="2200" dirty="0" err="1"/>
              <a:t>menunjukkan</a:t>
            </a:r>
            <a:r>
              <a:rPr lang="en-US" sz="2200" dirty="0"/>
              <a:t> </a:t>
            </a:r>
            <a:r>
              <a:rPr lang="en-US" sz="2200" dirty="0" err="1"/>
              <a:t>frekuensi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kelas</a:t>
            </a:r>
            <a:r>
              <a:rPr lang="en-US" sz="2200" dirty="0"/>
              <a:t> </a:t>
            </a:r>
            <a:r>
              <a:rPr lang="en-US" sz="2200" dirty="0" err="1" smtClean="0"/>
              <a:t>tersebut</a:t>
            </a:r>
            <a:r>
              <a:rPr lang="en-US" sz="2200" dirty="0" smtClean="0"/>
              <a:t>.</a:t>
            </a:r>
            <a:endParaRPr lang="en-US" sz="2200" dirty="0"/>
          </a:p>
          <a:p>
            <a:pPr marL="365760" indent="0">
              <a:buNone/>
            </a:pPr>
            <a:r>
              <a:rPr lang="en-US" sz="2200" dirty="0" smtClean="0"/>
              <a:t>Histogram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 smtClean="0"/>
              <a:t>menggambarkan</a:t>
            </a:r>
            <a:r>
              <a:rPr lang="en-US" sz="2200" dirty="0" smtClean="0"/>
              <a:t> </a:t>
            </a:r>
            <a:r>
              <a:rPr lang="en-US" sz="2200" dirty="0" err="1" smtClean="0"/>
              <a:t>beda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kelas-kelas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sebuah</a:t>
            </a:r>
            <a:r>
              <a:rPr lang="en-US" sz="2200" dirty="0" smtClean="0"/>
              <a:t> </a:t>
            </a:r>
            <a:r>
              <a:rPr lang="en-US" sz="2200" dirty="0" err="1" smtClean="0"/>
              <a:t>distribusi</a:t>
            </a:r>
            <a:r>
              <a:rPr lang="en-US" sz="2200" dirty="0" smtClean="0"/>
              <a:t>.</a:t>
            </a:r>
          </a:p>
          <a:p>
            <a:pPr marL="109537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200" b="1" dirty="0" smtClean="0"/>
              <a:t> 2. </a:t>
            </a:r>
            <a:r>
              <a:rPr lang="en-US" sz="2200" b="1" dirty="0" err="1" smtClean="0"/>
              <a:t>Poligon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Frekuensi</a:t>
            </a:r>
            <a:r>
              <a:rPr lang="en-US" sz="2200" b="1" dirty="0"/>
              <a:t> </a:t>
            </a:r>
            <a:r>
              <a:rPr lang="en-US" sz="2200" b="1" dirty="0" smtClean="0"/>
              <a:t>, </a:t>
            </a:r>
            <a:r>
              <a:rPr lang="en-US" sz="2200" dirty="0" err="1"/>
              <a:t>yaitu</a:t>
            </a:r>
            <a:r>
              <a:rPr lang="en-US" sz="2200" dirty="0"/>
              <a:t> </a:t>
            </a:r>
            <a:r>
              <a:rPr lang="en-US" sz="2200" dirty="0" smtClean="0"/>
              <a:t>:</a:t>
            </a:r>
          </a:p>
          <a:p>
            <a:pPr marL="365760" indent="0">
              <a:buNone/>
            </a:pPr>
            <a:r>
              <a:rPr lang="en-US" sz="2200" dirty="0" err="1" smtClean="0"/>
              <a:t>grafik</a:t>
            </a:r>
            <a:r>
              <a:rPr lang="en-US" sz="2200" dirty="0" smtClean="0"/>
              <a:t> </a:t>
            </a:r>
            <a:r>
              <a:rPr lang="en-US" sz="2200" dirty="0" err="1" smtClean="0"/>
              <a:t>garis</a:t>
            </a:r>
            <a:r>
              <a:rPr lang="en-US" sz="2200" dirty="0" smtClean="0"/>
              <a:t> yang  </a:t>
            </a:r>
            <a:r>
              <a:rPr lang="en-US" sz="2200" dirty="0" err="1" smtClean="0"/>
              <a:t>menghubungakan</a:t>
            </a:r>
            <a:r>
              <a:rPr lang="en-US" sz="2200" dirty="0" smtClean="0"/>
              <a:t> </a:t>
            </a:r>
            <a:r>
              <a:rPr lang="en-US" sz="2200" dirty="0" err="1" smtClean="0"/>
              <a:t>titik-titik</a:t>
            </a:r>
            <a:r>
              <a:rPr lang="en-US" sz="2200" dirty="0" smtClean="0"/>
              <a:t> </a:t>
            </a:r>
            <a:r>
              <a:rPr lang="en-US" sz="2200" dirty="0" err="1" smtClean="0"/>
              <a:t>tengah</a:t>
            </a:r>
            <a:r>
              <a:rPr lang="en-US" sz="2200" dirty="0"/>
              <a:t> </a:t>
            </a:r>
            <a:r>
              <a:rPr lang="en-US" sz="2200" dirty="0" err="1"/>
              <a:t>sisi</a:t>
            </a:r>
            <a:r>
              <a:rPr lang="en-US" sz="2200" dirty="0"/>
              <a:t> </a:t>
            </a:r>
            <a:r>
              <a:rPr lang="en-US" sz="2200" dirty="0" err="1"/>
              <a:t>atas</a:t>
            </a:r>
            <a:r>
              <a:rPr lang="en-US" sz="2200" dirty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histogram.</a:t>
            </a:r>
          </a:p>
          <a:p>
            <a:pPr marL="36576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200" dirty="0" smtClean="0"/>
              <a:t> 3. </a:t>
            </a:r>
            <a:r>
              <a:rPr lang="en-US" sz="2400" b="1" dirty="0" err="1"/>
              <a:t>Ogive</a:t>
            </a:r>
            <a:r>
              <a:rPr lang="en-US" sz="2400" b="1" dirty="0"/>
              <a:t> </a:t>
            </a:r>
            <a:r>
              <a:rPr lang="en-US" sz="2200" dirty="0" smtClean="0"/>
              <a:t> </a:t>
            </a:r>
          </a:p>
          <a:p>
            <a:pPr marL="0" indent="0">
              <a:buNone/>
            </a:pP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4275" y="274638"/>
            <a:ext cx="8492525" cy="715962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Penyajia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257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029200"/>
          </a:xfrm>
        </p:spPr>
        <p:txBody>
          <a:bodyPr/>
          <a:lstStyle/>
          <a:p>
            <a:r>
              <a:rPr lang="en-US" sz="2600" b="1" i="1" dirty="0" err="1"/>
              <a:t>Ogive</a:t>
            </a:r>
            <a:r>
              <a:rPr lang="en-US" sz="2600" dirty="0"/>
              <a:t> 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grafik</a:t>
            </a:r>
            <a:r>
              <a:rPr lang="en-US" sz="2600" dirty="0"/>
              <a:t> yang </a:t>
            </a:r>
            <a:r>
              <a:rPr lang="en-US" sz="2600" dirty="0" err="1"/>
              <a:t>digambarkan</a:t>
            </a:r>
            <a:r>
              <a:rPr lang="en-US" sz="2600" dirty="0"/>
              <a:t> </a:t>
            </a:r>
            <a:r>
              <a:rPr lang="en-US" sz="2600" dirty="0" err="1"/>
              <a:t>berdasarkan</a:t>
            </a:r>
            <a:r>
              <a:rPr lang="en-US" sz="2600" dirty="0"/>
              <a:t> data yang </a:t>
            </a:r>
            <a:r>
              <a:rPr lang="en-US" sz="2600" dirty="0" err="1"/>
              <a:t>sudah</a:t>
            </a:r>
            <a:r>
              <a:rPr lang="en-US" sz="2600" dirty="0"/>
              <a:t> </a:t>
            </a:r>
            <a:r>
              <a:rPr lang="en-US" sz="2600" dirty="0" err="1"/>
              <a:t>disusun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bentuk</a:t>
            </a:r>
            <a:r>
              <a:rPr lang="en-US" sz="2600" dirty="0"/>
              <a:t> </a:t>
            </a:r>
            <a:r>
              <a:rPr lang="en-US" sz="2600" i="1" dirty="0" err="1"/>
              <a:t>tabel</a:t>
            </a:r>
            <a:r>
              <a:rPr lang="en-US" sz="2600" i="1" dirty="0"/>
              <a:t> </a:t>
            </a:r>
            <a:r>
              <a:rPr lang="en-US" sz="2600" i="1" dirty="0" err="1"/>
              <a:t>distribusi</a:t>
            </a:r>
            <a:r>
              <a:rPr lang="en-US" sz="2600" i="1" dirty="0"/>
              <a:t> </a:t>
            </a:r>
            <a:r>
              <a:rPr lang="en-US" sz="2600" i="1" dirty="0" err="1"/>
              <a:t>frekuensi</a:t>
            </a:r>
            <a:r>
              <a:rPr lang="en-US" sz="2600" i="1" dirty="0"/>
              <a:t> </a:t>
            </a:r>
            <a:r>
              <a:rPr lang="en-US" sz="2600" i="1" dirty="0" err="1"/>
              <a:t>kumulatif</a:t>
            </a:r>
            <a:r>
              <a:rPr lang="en-US" sz="2600" dirty="0"/>
              <a:t>. </a:t>
            </a:r>
            <a:endParaRPr lang="en-US" sz="2600" dirty="0" smtClean="0"/>
          </a:p>
          <a:p>
            <a:endParaRPr lang="en-US" sz="800" dirty="0" smtClean="0"/>
          </a:p>
          <a:p>
            <a:r>
              <a:rPr lang="en-US" sz="2600" b="1" i="1" dirty="0" err="1" smtClean="0"/>
              <a:t>Ogive</a:t>
            </a:r>
            <a:r>
              <a:rPr lang="en-US" sz="2600" b="1" i="1" dirty="0" smtClean="0"/>
              <a:t> </a:t>
            </a:r>
            <a:r>
              <a:rPr lang="en-US" sz="2600" b="1" i="1" dirty="0" err="1"/>
              <a:t>positif</a:t>
            </a:r>
            <a:r>
              <a:rPr lang="en-US" sz="2600" dirty="0"/>
              <a:t>, </a:t>
            </a:r>
            <a:r>
              <a:rPr lang="en-US" sz="2600" dirty="0" smtClean="0"/>
              <a:t> </a:t>
            </a:r>
            <a:r>
              <a:rPr lang="en-US" sz="2600" dirty="0" err="1" smtClean="0"/>
              <a:t>grafik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disusun</a:t>
            </a:r>
            <a:r>
              <a:rPr lang="en-US" sz="2600" dirty="0" smtClean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bentuk</a:t>
            </a:r>
            <a:r>
              <a:rPr lang="en-US" sz="2600" dirty="0"/>
              <a:t> </a:t>
            </a:r>
            <a:r>
              <a:rPr lang="en-US" sz="2600" dirty="0" err="1"/>
              <a:t>tabel</a:t>
            </a:r>
            <a:r>
              <a:rPr lang="en-US" sz="2600" dirty="0"/>
              <a:t> </a:t>
            </a:r>
            <a:r>
              <a:rPr lang="en-US" sz="2600" dirty="0" err="1"/>
              <a:t>distribusi</a:t>
            </a:r>
            <a:r>
              <a:rPr lang="en-US" sz="2600" dirty="0"/>
              <a:t> </a:t>
            </a:r>
            <a:r>
              <a:rPr lang="en-US" sz="2600" dirty="0" err="1" smtClean="0"/>
              <a:t>frekuensi</a:t>
            </a:r>
            <a:r>
              <a:rPr lang="en-US" sz="2600" dirty="0" smtClean="0"/>
              <a:t> </a:t>
            </a:r>
            <a:r>
              <a:rPr lang="en-US" sz="2600" dirty="0" err="1"/>
              <a:t>kumulatif</a:t>
            </a:r>
            <a:r>
              <a:rPr lang="en-US" sz="2600" dirty="0"/>
              <a:t> </a:t>
            </a:r>
            <a:r>
              <a:rPr lang="en-US" sz="2600" dirty="0" err="1"/>
              <a:t>kurang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, </a:t>
            </a:r>
            <a:r>
              <a:rPr lang="en-US" sz="2600" dirty="0" err="1" smtClean="0"/>
              <a:t>yaitu</a:t>
            </a:r>
            <a:r>
              <a:rPr lang="en-US" sz="2600" dirty="0" smtClean="0"/>
              <a:t> </a:t>
            </a:r>
            <a:r>
              <a:rPr lang="en-US" sz="2600" dirty="0" err="1"/>
              <a:t>jumlah</a:t>
            </a:r>
            <a:r>
              <a:rPr lang="en-US" sz="2600" dirty="0"/>
              <a:t> </a:t>
            </a:r>
            <a:r>
              <a:rPr lang="en-US" sz="2600" dirty="0" err="1"/>
              <a:t>frekuensi</a:t>
            </a:r>
            <a:r>
              <a:rPr lang="en-US" sz="2600" dirty="0"/>
              <a:t> </a:t>
            </a:r>
            <a:r>
              <a:rPr lang="en-US" sz="2600" dirty="0" err="1"/>
              <a:t>semua</a:t>
            </a:r>
            <a:r>
              <a:rPr lang="en-US" sz="2600" dirty="0"/>
              <a:t> </a:t>
            </a:r>
            <a:r>
              <a:rPr lang="en-US" sz="2600" dirty="0" err="1"/>
              <a:t>kelas</a:t>
            </a:r>
            <a:r>
              <a:rPr lang="en-US" sz="2600" dirty="0"/>
              <a:t> </a:t>
            </a:r>
            <a:r>
              <a:rPr lang="en-US" sz="2600" dirty="0" err="1"/>
              <a:t>sebelum</a:t>
            </a:r>
            <a:r>
              <a:rPr lang="en-US" sz="2600" dirty="0"/>
              <a:t> </a:t>
            </a:r>
            <a:r>
              <a:rPr lang="en-US" sz="2600" dirty="0" err="1"/>
              <a:t>kelas</a:t>
            </a:r>
            <a:r>
              <a:rPr lang="en-US" sz="2600" dirty="0"/>
              <a:t>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frekuensi</a:t>
            </a:r>
            <a:r>
              <a:rPr lang="en-US" sz="2600" dirty="0"/>
              <a:t> </a:t>
            </a:r>
            <a:r>
              <a:rPr lang="en-US" sz="2600" dirty="0" err="1"/>
              <a:t>kelas</a:t>
            </a:r>
            <a:r>
              <a:rPr lang="en-US" sz="2600" dirty="0"/>
              <a:t> </a:t>
            </a:r>
            <a:r>
              <a:rPr lang="en-US" sz="2600" dirty="0" err="1"/>
              <a:t>itu</a:t>
            </a:r>
            <a:r>
              <a:rPr lang="en-US" sz="2600" dirty="0"/>
              <a:t>. </a:t>
            </a:r>
            <a:endParaRPr lang="en-US" sz="2600" dirty="0" smtClean="0"/>
          </a:p>
          <a:p>
            <a:endParaRPr lang="en-US" sz="800" dirty="0" smtClean="0"/>
          </a:p>
          <a:p>
            <a:r>
              <a:rPr lang="en-US" sz="2600" b="1" i="1" dirty="0" err="1" smtClean="0"/>
              <a:t>Ogive</a:t>
            </a:r>
            <a:r>
              <a:rPr lang="en-US" sz="2600" b="1" i="1" dirty="0" smtClean="0"/>
              <a:t> </a:t>
            </a:r>
            <a:r>
              <a:rPr lang="en-US" sz="2600" b="1" i="1" dirty="0" err="1" smtClean="0"/>
              <a:t>negatif</a:t>
            </a:r>
            <a:r>
              <a:rPr lang="en-US" sz="2600" dirty="0" smtClean="0"/>
              <a:t>, </a:t>
            </a:r>
            <a:r>
              <a:rPr lang="en-US" sz="2600" dirty="0" err="1"/>
              <a:t>grafik</a:t>
            </a:r>
            <a:r>
              <a:rPr lang="en-US" sz="2600" dirty="0"/>
              <a:t> yang </a:t>
            </a:r>
            <a:r>
              <a:rPr lang="en-US" sz="2600" dirty="0" err="1"/>
              <a:t>disusun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bentuk</a:t>
            </a:r>
            <a:r>
              <a:rPr lang="en-US" sz="2600" dirty="0"/>
              <a:t> </a:t>
            </a:r>
            <a:r>
              <a:rPr lang="en-US" sz="2600" dirty="0" err="1"/>
              <a:t>tabel</a:t>
            </a:r>
            <a:r>
              <a:rPr lang="en-US" sz="2600" dirty="0"/>
              <a:t> </a:t>
            </a:r>
            <a:r>
              <a:rPr lang="en-US" sz="2600" dirty="0" err="1"/>
              <a:t>distribusi</a:t>
            </a:r>
            <a:r>
              <a:rPr lang="en-US" sz="2600" dirty="0"/>
              <a:t> </a:t>
            </a:r>
            <a:r>
              <a:rPr lang="en-US" sz="2600" dirty="0" err="1"/>
              <a:t>frekuensi</a:t>
            </a:r>
            <a:r>
              <a:rPr lang="en-US" sz="2600" dirty="0"/>
              <a:t> </a:t>
            </a:r>
            <a:r>
              <a:rPr lang="en-US" sz="2600" dirty="0" err="1" smtClean="0"/>
              <a:t>kumulatif</a:t>
            </a:r>
            <a:r>
              <a:rPr lang="en-US" sz="2600" dirty="0" smtClean="0"/>
              <a:t> </a:t>
            </a:r>
            <a:r>
              <a:rPr lang="en-US" sz="2600" dirty="0" err="1"/>
              <a:t>lebih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 smtClean="0"/>
              <a:t>yaitu</a:t>
            </a:r>
            <a:r>
              <a:rPr lang="en-US" sz="2600" dirty="0"/>
              <a:t> </a:t>
            </a:r>
            <a:r>
              <a:rPr lang="en-US" sz="2600" dirty="0" err="1" smtClean="0"/>
              <a:t>jumlah</a:t>
            </a:r>
            <a:r>
              <a:rPr lang="en-US" sz="2600" dirty="0" smtClean="0"/>
              <a:t> </a:t>
            </a:r>
            <a:r>
              <a:rPr lang="en-US" sz="2600" dirty="0" err="1"/>
              <a:t>frekuensi</a:t>
            </a:r>
            <a:r>
              <a:rPr lang="en-US" sz="2600" dirty="0"/>
              <a:t> </a:t>
            </a:r>
            <a:r>
              <a:rPr lang="en-US" sz="2600" dirty="0" err="1"/>
              <a:t>semua</a:t>
            </a:r>
            <a:r>
              <a:rPr lang="en-US" sz="2600" dirty="0"/>
              <a:t> </a:t>
            </a:r>
            <a:r>
              <a:rPr lang="en-US" sz="2600" dirty="0" err="1"/>
              <a:t>kela</a:t>
            </a:r>
            <a:r>
              <a:rPr lang="en-US" sz="2400" dirty="0" err="1"/>
              <a:t>s</a:t>
            </a:r>
            <a:r>
              <a:rPr lang="en-US" sz="2400" dirty="0"/>
              <a:t> </a:t>
            </a:r>
            <a:r>
              <a:rPr lang="en-US" sz="2400" dirty="0" err="1"/>
              <a:t>sesudah</a:t>
            </a:r>
            <a:r>
              <a:rPr lang="en-US" sz="2400" dirty="0"/>
              <a:t> </a:t>
            </a:r>
            <a:r>
              <a:rPr lang="en-US" sz="2400" dirty="0" err="1"/>
              <a:t>kelas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frekuensi</a:t>
            </a:r>
            <a:r>
              <a:rPr lang="en-US" sz="2400" dirty="0"/>
              <a:t> </a:t>
            </a:r>
            <a:r>
              <a:rPr lang="en-US" sz="2400" dirty="0" err="1"/>
              <a:t>kelas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.</a:t>
            </a:r>
          </a:p>
          <a:p>
            <a:pPr marL="109537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4275" y="274638"/>
            <a:ext cx="8492525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OGIVE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749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14313"/>
            <a:ext cx="8334375" cy="1462087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CONTOH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95400"/>
            <a:ext cx="8142288" cy="51054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 smtClean="0"/>
              <a:t>Data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ujian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r>
              <a:rPr lang="en-US" sz="2800" dirty="0" smtClean="0"/>
              <a:t> Mata </a:t>
            </a:r>
            <a:r>
              <a:rPr lang="en-US" sz="2800" dirty="0" err="1" smtClean="0"/>
              <a:t>Kuliah</a:t>
            </a:r>
            <a:r>
              <a:rPr lang="en-US" sz="2800" dirty="0" smtClean="0"/>
              <a:t> </a:t>
            </a:r>
            <a:r>
              <a:rPr lang="en-US" sz="2800" dirty="0" err="1" smtClean="0"/>
              <a:t>Statistika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60 orang </a:t>
            </a:r>
            <a:r>
              <a:rPr lang="en-US" sz="2800" dirty="0" err="1" smtClean="0"/>
              <a:t>mahasiswa</a:t>
            </a:r>
            <a:endParaRPr lang="en-US" sz="2800" dirty="0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Buatlah</a:t>
            </a:r>
            <a:r>
              <a:rPr lang="en-US" sz="2800" dirty="0" smtClean="0"/>
              <a:t> </a:t>
            </a:r>
            <a:r>
              <a:rPr lang="en-US" sz="2800" dirty="0" err="1" smtClean="0"/>
              <a:t>tabel</a:t>
            </a:r>
            <a:r>
              <a:rPr lang="en-US" sz="2800" dirty="0" smtClean="0"/>
              <a:t> </a:t>
            </a:r>
            <a:r>
              <a:rPr lang="en-US" sz="2800" dirty="0" err="1" smtClean="0"/>
              <a:t>distribusi</a:t>
            </a:r>
            <a:r>
              <a:rPr lang="en-US" sz="2800" dirty="0" smtClean="0"/>
              <a:t> </a:t>
            </a:r>
            <a:r>
              <a:rPr lang="en-US" sz="2800" dirty="0" err="1" smtClean="0"/>
              <a:t>frekuensi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	</a:t>
            </a:r>
            <a:r>
              <a:rPr lang="en-US" sz="2800" dirty="0" err="1" smtClean="0"/>
              <a:t>sekelompok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di </a:t>
            </a:r>
            <a:r>
              <a:rPr lang="en-US" sz="2800" dirty="0" err="1" smtClean="0"/>
              <a:t>atas</a:t>
            </a:r>
            <a:r>
              <a:rPr lang="en-US" sz="2800" dirty="0" smtClean="0"/>
              <a:t> !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  <p:graphicFrame>
        <p:nvGraphicFramePr>
          <p:cNvPr id="26712" name="Group 8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72703090"/>
              </p:ext>
            </p:extLst>
          </p:nvPr>
        </p:nvGraphicFramePr>
        <p:xfrm>
          <a:off x="2627313" y="2362200"/>
          <a:ext cx="3810000" cy="277495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2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334000"/>
          </a:xfrm>
        </p:spPr>
        <p:txBody>
          <a:bodyPr/>
          <a:lstStyle/>
          <a:p>
            <a:pPr marL="406400" indent="-406400"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/>
            </a:pPr>
            <a:r>
              <a:rPr lang="sv-SE" sz="2300" b="1" dirty="0" smtClean="0"/>
              <a:t>Berapa mahasiswa yang </a:t>
            </a:r>
            <a:r>
              <a:rPr lang="sv-SE" sz="2300" b="1" dirty="0"/>
              <a:t>mempunyai nilai antara </a:t>
            </a:r>
            <a:r>
              <a:rPr lang="sv-SE" sz="2300" b="1" dirty="0" smtClean="0"/>
              <a:t>9  </a:t>
            </a:r>
            <a:r>
              <a:rPr lang="sv-SE" sz="2300" b="1" dirty="0"/>
              <a:t>dan </a:t>
            </a:r>
            <a:r>
              <a:rPr lang="sv-SE" sz="2300" b="1" dirty="0" smtClean="0"/>
              <a:t>21 </a:t>
            </a:r>
            <a:r>
              <a:rPr lang="sv-SE" sz="2300" b="1" dirty="0"/>
              <a:t>?</a:t>
            </a:r>
          </a:p>
          <a:p>
            <a:pPr marL="406400" indent="-406400"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/>
            </a:pPr>
            <a:r>
              <a:rPr lang="sv-SE" sz="2300" b="1" dirty="0"/>
              <a:t>Berapa mahasiswa </a:t>
            </a:r>
            <a:r>
              <a:rPr lang="sv-SE" sz="2300" b="1" dirty="0" smtClean="0"/>
              <a:t>yang </a:t>
            </a:r>
            <a:r>
              <a:rPr lang="sv-SE" sz="2300" b="1" dirty="0"/>
              <a:t>mempunyai nilai </a:t>
            </a:r>
            <a:r>
              <a:rPr lang="sv-SE" sz="2300" b="1" dirty="0" smtClean="0"/>
              <a:t>kurang </a:t>
            </a:r>
            <a:r>
              <a:rPr lang="sv-SE" sz="2300" b="1" dirty="0"/>
              <a:t>dari </a:t>
            </a:r>
            <a:r>
              <a:rPr lang="sv-SE" sz="2300" b="1" dirty="0" smtClean="0"/>
              <a:t> 60 ?</a:t>
            </a:r>
            <a:endParaRPr lang="sv-SE" sz="2300" b="1" dirty="0"/>
          </a:p>
          <a:p>
            <a:pPr marL="457200" indent="-4572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+mj-lt"/>
              <a:buAutoNum type="arabicParenR" startAt="3"/>
            </a:pPr>
            <a:r>
              <a:rPr lang="sv-SE" sz="2300" b="1" dirty="0"/>
              <a:t>Berapa mahasiswa </a:t>
            </a:r>
            <a:r>
              <a:rPr lang="sv-SE" sz="2300" b="1" dirty="0" smtClean="0"/>
              <a:t>yang </a:t>
            </a:r>
            <a:r>
              <a:rPr lang="sv-SE" sz="2300" b="1" dirty="0"/>
              <a:t>mempunyai nilai </a:t>
            </a:r>
            <a:r>
              <a:rPr lang="sv-SE" sz="2300" b="1" dirty="0" smtClean="0"/>
              <a:t>lebih </a:t>
            </a:r>
            <a:r>
              <a:rPr lang="sv-SE" sz="2300" b="1" dirty="0"/>
              <a:t>dari </a:t>
            </a:r>
            <a:r>
              <a:rPr lang="sv-SE" sz="2300" b="1" dirty="0" smtClean="0"/>
              <a:t>60 </a:t>
            </a:r>
            <a:r>
              <a:rPr lang="sv-SE" sz="2300" b="1" dirty="0"/>
              <a:t>? </a:t>
            </a:r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300" b="1" dirty="0" smtClean="0"/>
              <a:t>Nilai ujian berapakah </a:t>
            </a:r>
            <a:r>
              <a:rPr lang="sv-SE" sz="2300" b="1" dirty="0"/>
              <a:t>yang mempunyai frekuensi terbesar ?</a:t>
            </a:r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300" b="1" dirty="0"/>
              <a:t>Nilai ujian </a:t>
            </a:r>
            <a:r>
              <a:rPr lang="sv-SE" sz="2300" b="1" dirty="0" smtClean="0"/>
              <a:t>berapakah </a:t>
            </a:r>
            <a:r>
              <a:rPr lang="sv-SE" sz="2300" b="1" dirty="0"/>
              <a:t>yang mempunyai frekuensi terkecil </a:t>
            </a:r>
            <a:r>
              <a:rPr lang="sv-SE" sz="2300" b="1" dirty="0" smtClean="0"/>
              <a:t>? </a:t>
            </a:r>
            <a:endParaRPr lang="sv-SE" sz="2300" b="1" dirty="0"/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300" b="1" dirty="0"/>
              <a:t>Nilai ujian </a:t>
            </a:r>
            <a:r>
              <a:rPr lang="sv-SE" sz="2300" b="1" dirty="0" smtClean="0"/>
              <a:t>berapakah </a:t>
            </a:r>
            <a:r>
              <a:rPr lang="sv-SE" sz="2300" b="1" dirty="0"/>
              <a:t>yang mempunyai frekuensi sama </a:t>
            </a:r>
            <a:r>
              <a:rPr lang="sv-SE" sz="2300" b="1" dirty="0" smtClean="0"/>
              <a:t>?</a:t>
            </a:r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300" b="1" dirty="0"/>
              <a:t>Berapakah </a:t>
            </a:r>
            <a:r>
              <a:rPr lang="sv-SE" sz="2300" b="1" dirty="0" smtClean="0"/>
              <a:t>distribusi </a:t>
            </a:r>
            <a:r>
              <a:rPr lang="sv-SE" sz="2300" b="1" dirty="0"/>
              <a:t>frekuensi </a:t>
            </a:r>
            <a:r>
              <a:rPr lang="sv-SE" sz="2300" b="1" dirty="0" smtClean="0"/>
              <a:t>relatif  nilai ujian?</a:t>
            </a:r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300" b="1" dirty="0" smtClean="0"/>
              <a:t>Hitung distribusi frekuensi kumulatif kurang dari  dan lebih dari untuk nilai ujian mahasiswa!</a:t>
            </a:r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endParaRPr lang="sv-SE" sz="2300" b="1" dirty="0" smtClean="0"/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381000" y="228600"/>
            <a:ext cx="868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GB" sz="3200" b="1" dirty="0" err="1"/>
              <a:t>Pertanyaan</a:t>
            </a:r>
            <a:r>
              <a:rPr lang="en-GB" sz="3200" b="1" dirty="0"/>
              <a:t> </a:t>
            </a:r>
            <a:r>
              <a:rPr lang="en-GB" sz="3200" b="1" dirty="0" err="1"/>
              <a:t>menafsirkan</a:t>
            </a:r>
            <a:r>
              <a:rPr lang="en-GB" sz="3200" b="1" dirty="0"/>
              <a:t> data </a:t>
            </a:r>
            <a:endParaRPr lang="sv-SE" sz="3200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88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/>
              <a:t>JAWAB </a:t>
            </a:r>
            <a:r>
              <a:rPr lang="en-US" sz="2800" dirty="0" smtClean="0"/>
              <a:t>: </a:t>
            </a:r>
            <a:r>
              <a:rPr lang="en-US" sz="2800" dirty="0" err="1" smtClean="0"/>
              <a:t>menggambar</a:t>
            </a:r>
            <a:r>
              <a:rPr lang="en-US" sz="2800" dirty="0" smtClean="0"/>
              <a:t> </a:t>
            </a:r>
            <a:r>
              <a:rPr lang="en-US" sz="2800" dirty="0" err="1" smtClean="0"/>
              <a:t>tabel</a:t>
            </a:r>
            <a:r>
              <a:rPr lang="en-US" sz="2800" dirty="0" smtClean="0"/>
              <a:t> </a:t>
            </a:r>
            <a:r>
              <a:rPr lang="en-US" sz="2800" dirty="0" err="1"/>
              <a:t>distribusi</a:t>
            </a:r>
            <a:r>
              <a:rPr lang="en-US" sz="2800" dirty="0"/>
              <a:t> </a:t>
            </a:r>
            <a:r>
              <a:rPr lang="en-US" sz="2800" dirty="0" err="1"/>
              <a:t>frekuensi</a:t>
            </a:r>
            <a:endParaRPr lang="en-US" sz="2800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5638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sz="2200" dirty="0" smtClean="0"/>
              <a:t>Data </a:t>
            </a:r>
            <a:r>
              <a:rPr lang="en-US" sz="2200" dirty="0" err="1" smtClean="0"/>
              <a:t>terkecil</a:t>
            </a:r>
            <a:r>
              <a:rPr lang="en-US" sz="2200" dirty="0" smtClean="0"/>
              <a:t> = 10 </a:t>
            </a:r>
            <a:r>
              <a:rPr lang="en-US" sz="2200" dirty="0" err="1" smtClean="0"/>
              <a:t>dan</a:t>
            </a:r>
            <a:r>
              <a:rPr lang="en-US" sz="2200" dirty="0" smtClean="0"/>
              <a:t> Data </a:t>
            </a:r>
            <a:r>
              <a:rPr lang="en-US" sz="2200" dirty="0" err="1" smtClean="0"/>
              <a:t>terbesar</a:t>
            </a:r>
            <a:r>
              <a:rPr lang="en-US" sz="2200" dirty="0" smtClean="0"/>
              <a:t> = 98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200" dirty="0" smtClean="0"/>
              <a:t>	r = 98 – 10 = 88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200" dirty="0" smtClean="0"/>
              <a:t>	</a:t>
            </a:r>
            <a:r>
              <a:rPr lang="en-US" sz="2200" dirty="0" err="1" smtClean="0"/>
              <a:t>Jadi</a:t>
            </a:r>
            <a:r>
              <a:rPr lang="en-US" sz="2200" dirty="0" smtClean="0"/>
              <a:t> range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jangkauannya</a:t>
            </a:r>
            <a:r>
              <a:rPr lang="en-US" sz="2200" dirty="0" smtClean="0"/>
              <a:t> </a:t>
            </a:r>
            <a:r>
              <a:rPr lang="en-US" sz="2200" dirty="0" err="1" smtClean="0"/>
              <a:t>adalah</a:t>
            </a:r>
            <a:r>
              <a:rPr lang="en-US" sz="2200" dirty="0" smtClean="0"/>
              <a:t> </a:t>
            </a:r>
            <a:r>
              <a:rPr lang="en-US" sz="2200" dirty="0" err="1" smtClean="0"/>
              <a:t>sebesar</a:t>
            </a:r>
            <a:r>
              <a:rPr lang="en-US" sz="2200" dirty="0" smtClean="0"/>
              <a:t> 88</a:t>
            </a:r>
          </a:p>
          <a:p>
            <a:pPr marL="609600" indent="-609600" eaLnBrk="1" hangingPunct="1">
              <a:buFont typeface="Wingdings" pitchFamily="2" charset="2"/>
              <a:buAutoNum type="arabicPeriod" startAt="2"/>
            </a:pPr>
            <a:r>
              <a:rPr lang="en-US" sz="2200" dirty="0" err="1" smtClean="0"/>
              <a:t>Banyak</a:t>
            </a:r>
            <a:r>
              <a:rPr lang="en-US" sz="2200" dirty="0" smtClean="0"/>
              <a:t> </a:t>
            </a:r>
            <a:r>
              <a:rPr lang="en-US" sz="2200" dirty="0" err="1" smtClean="0"/>
              <a:t>kelas</a:t>
            </a:r>
            <a:r>
              <a:rPr lang="en-US" sz="2200" dirty="0" smtClean="0"/>
              <a:t> (k) = 1 + 3,32 log 60 = 6,8 </a:t>
            </a:r>
            <a:r>
              <a:rPr lang="en-US" sz="2200" dirty="0" smtClean="0">
                <a:latin typeface="Times New Roman"/>
                <a:cs typeface="Times New Roman"/>
              </a:rPr>
              <a:t>~ 7</a:t>
            </a:r>
            <a:endParaRPr lang="en-US" sz="2200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200" dirty="0" smtClean="0"/>
              <a:t>	</a:t>
            </a:r>
            <a:r>
              <a:rPr lang="en-US" sz="2200" dirty="0" err="1" smtClean="0"/>
              <a:t>Jadi</a:t>
            </a:r>
            <a:r>
              <a:rPr lang="en-US" sz="2200" dirty="0" smtClean="0"/>
              <a:t> </a:t>
            </a:r>
            <a:r>
              <a:rPr lang="en-US" sz="2200" dirty="0" err="1" smtClean="0"/>
              <a:t>banyak</a:t>
            </a:r>
            <a:r>
              <a:rPr lang="en-US" sz="2200" dirty="0" smtClean="0"/>
              <a:t> </a:t>
            </a:r>
            <a:r>
              <a:rPr lang="en-US" sz="2200" dirty="0" err="1" smtClean="0"/>
              <a:t>kelas</a:t>
            </a:r>
            <a:r>
              <a:rPr lang="en-US" sz="2200" dirty="0" smtClean="0"/>
              <a:t> </a:t>
            </a:r>
            <a:r>
              <a:rPr lang="en-US" sz="2200" dirty="0" err="1" smtClean="0"/>
              <a:t>adalah</a:t>
            </a:r>
            <a:r>
              <a:rPr lang="en-US" sz="2200" dirty="0" smtClean="0"/>
              <a:t> </a:t>
            </a:r>
            <a:r>
              <a:rPr lang="en-US" sz="2200" dirty="0" err="1" smtClean="0"/>
              <a:t>sebanyak</a:t>
            </a:r>
            <a:r>
              <a:rPr lang="en-US" sz="2200" dirty="0" smtClean="0"/>
              <a:t> 7 </a:t>
            </a:r>
            <a:r>
              <a:rPr lang="en-US" sz="2200" dirty="0" err="1" smtClean="0"/>
              <a:t>kelas</a:t>
            </a:r>
            <a:endParaRPr lang="en-US" sz="2200" dirty="0" smtClean="0"/>
          </a:p>
          <a:p>
            <a:pPr marL="609600" indent="-609600" eaLnBrk="1" hangingPunct="1">
              <a:buFont typeface="Wingdings" pitchFamily="2" charset="2"/>
              <a:buAutoNum type="arabicPeriod" startAt="3"/>
            </a:pPr>
            <a:r>
              <a:rPr lang="en-US" sz="2200" dirty="0" err="1" smtClean="0"/>
              <a:t>Lebar</a:t>
            </a:r>
            <a:r>
              <a:rPr lang="en-US" sz="2200" dirty="0" smtClean="0"/>
              <a:t> </a:t>
            </a:r>
            <a:r>
              <a:rPr lang="en-US" sz="2200" dirty="0" err="1" smtClean="0"/>
              <a:t>kelas</a:t>
            </a:r>
            <a:r>
              <a:rPr lang="en-US" sz="2200" dirty="0" smtClean="0"/>
              <a:t> (c) = 88 / 7 = 12,5 </a:t>
            </a:r>
            <a:r>
              <a:rPr lang="en-US" sz="2200" dirty="0" err="1" smtClean="0"/>
              <a:t>mendekati</a:t>
            </a:r>
            <a:r>
              <a:rPr lang="en-US" sz="2200" dirty="0" smtClean="0"/>
              <a:t> 13</a:t>
            </a:r>
          </a:p>
          <a:p>
            <a:pPr marL="609600" indent="-609600" eaLnBrk="1" hangingPunct="1">
              <a:buFont typeface="Wingdings" pitchFamily="2" charset="2"/>
              <a:buAutoNum type="arabicPeriod" startAt="3"/>
            </a:pPr>
            <a:r>
              <a:rPr lang="en-US" sz="2200" dirty="0" smtClean="0"/>
              <a:t>Batas </a:t>
            </a:r>
            <a:r>
              <a:rPr lang="en-US" sz="2200" dirty="0" err="1" smtClean="0"/>
              <a:t>bawah</a:t>
            </a:r>
            <a:r>
              <a:rPr lang="en-US" sz="2200" dirty="0" smtClean="0"/>
              <a:t> </a:t>
            </a:r>
            <a:r>
              <a:rPr lang="en-US" sz="2200" dirty="0" err="1" smtClean="0"/>
              <a:t>kelas</a:t>
            </a:r>
            <a:r>
              <a:rPr lang="en-US" sz="2200" dirty="0" smtClean="0"/>
              <a:t> </a:t>
            </a:r>
            <a:r>
              <a:rPr lang="en-US" sz="2200" dirty="0" err="1" smtClean="0"/>
              <a:t>pertama</a:t>
            </a:r>
            <a:r>
              <a:rPr lang="en-US" sz="2200" dirty="0" smtClean="0"/>
              <a:t> </a:t>
            </a: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 smtClean="0"/>
              <a:t>dibuat</a:t>
            </a:r>
            <a:r>
              <a:rPr lang="en-US" sz="2200" dirty="0" smtClean="0"/>
              <a:t> </a:t>
            </a:r>
            <a:r>
              <a:rPr lang="en-US" sz="2200" dirty="0" err="1" smtClean="0"/>
              <a:t>beberapa</a:t>
            </a:r>
            <a:r>
              <a:rPr lang="en-US" sz="2200" dirty="0" smtClean="0"/>
              <a:t> </a:t>
            </a:r>
            <a:r>
              <a:rPr lang="en-US" sz="2200" dirty="0" err="1" smtClean="0"/>
              <a:t>alternatif</a:t>
            </a:r>
            <a:r>
              <a:rPr lang="en-US" sz="2200" dirty="0" smtClean="0"/>
              <a:t> limit </a:t>
            </a:r>
            <a:r>
              <a:rPr lang="en-US" sz="2200" dirty="0" err="1" smtClean="0"/>
              <a:t>bawah</a:t>
            </a:r>
            <a:r>
              <a:rPr lang="en-US" sz="2200" dirty="0" smtClean="0"/>
              <a:t> </a:t>
            </a:r>
            <a:r>
              <a:rPr lang="en-US" sz="2200" dirty="0" err="1" smtClean="0"/>
              <a:t>kelas</a:t>
            </a:r>
            <a:r>
              <a:rPr lang="en-US" sz="2200" dirty="0" smtClean="0"/>
              <a:t> </a:t>
            </a:r>
            <a:r>
              <a:rPr lang="en-US" sz="2200" dirty="0" err="1" smtClean="0"/>
              <a:t>yaitu</a:t>
            </a:r>
            <a:r>
              <a:rPr lang="en-US" sz="2200" dirty="0" smtClean="0"/>
              <a:t> 8, 9,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/>
              <a:t>10</a:t>
            </a:r>
            <a:endParaRPr lang="en-US" sz="2200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200" dirty="0" smtClean="0"/>
              <a:t>	</a:t>
            </a:r>
            <a:r>
              <a:rPr lang="en-US" sz="2200" dirty="0" err="1" smtClean="0"/>
              <a:t>Maka</a:t>
            </a:r>
            <a:r>
              <a:rPr lang="en-US" sz="2200" dirty="0" smtClean="0"/>
              <a:t> </a:t>
            </a:r>
            <a:r>
              <a:rPr lang="en-US" sz="2200" dirty="0" err="1" smtClean="0"/>
              <a:t>tepi</a:t>
            </a:r>
            <a:r>
              <a:rPr lang="en-US" sz="2200" dirty="0" smtClean="0"/>
              <a:t> </a:t>
            </a:r>
            <a:r>
              <a:rPr lang="en-US" sz="2200" dirty="0" err="1" smtClean="0"/>
              <a:t>kelas</a:t>
            </a:r>
            <a:r>
              <a:rPr lang="en-US" sz="2200" dirty="0" smtClean="0"/>
              <a:t> </a:t>
            </a:r>
            <a:r>
              <a:rPr lang="en-US" sz="2200" dirty="0" err="1" smtClean="0"/>
              <a:t>bawah</a:t>
            </a:r>
            <a:r>
              <a:rPr lang="en-US" sz="2200" dirty="0" smtClean="0"/>
              <a:t> </a:t>
            </a:r>
            <a:r>
              <a:rPr lang="en-US" sz="2200" dirty="0" err="1" smtClean="0"/>
              <a:t>kelas</a:t>
            </a:r>
            <a:r>
              <a:rPr lang="en-US" sz="2200" dirty="0" smtClean="0"/>
              <a:t> </a:t>
            </a:r>
            <a:r>
              <a:rPr lang="en-US" sz="2200" dirty="0" err="1" smtClean="0"/>
              <a:t>pertama-nya</a:t>
            </a:r>
            <a:r>
              <a:rPr lang="en-US" sz="2200" dirty="0" smtClean="0"/>
              <a:t> </a:t>
            </a:r>
            <a:r>
              <a:rPr lang="en-US" sz="2200" dirty="0" err="1" smtClean="0"/>
              <a:t>adalah</a:t>
            </a:r>
            <a:r>
              <a:rPr lang="en-US" sz="2200" dirty="0" smtClean="0"/>
              <a:t> 7,5  ; 8,5 ; </a:t>
            </a:r>
            <a:r>
              <a:rPr lang="en-US" sz="2200" dirty="0" err="1" smtClean="0"/>
              <a:t>dan</a:t>
            </a:r>
            <a:r>
              <a:rPr lang="en-US" sz="2200" dirty="0" smtClean="0"/>
              <a:t> 9,5</a:t>
            </a:r>
          </a:p>
          <a:p>
            <a:pPr marL="609600" indent="-609600" eaLnBrk="1" hangingPunct="1">
              <a:buFont typeface="Wingdings" pitchFamily="2" charset="2"/>
              <a:buAutoNum type="arabicPeriod" startAt="5"/>
            </a:pPr>
            <a:r>
              <a:rPr lang="en-US" sz="2200" dirty="0" err="1" smtClean="0"/>
              <a:t>Tepi</a:t>
            </a:r>
            <a:r>
              <a:rPr lang="en-US" sz="2200" dirty="0" smtClean="0"/>
              <a:t> </a:t>
            </a:r>
            <a:r>
              <a:rPr lang="en-US" sz="2200" dirty="0" err="1" smtClean="0"/>
              <a:t>atas</a:t>
            </a:r>
            <a:r>
              <a:rPr lang="en-US" sz="2200" dirty="0" smtClean="0"/>
              <a:t> </a:t>
            </a:r>
            <a:r>
              <a:rPr lang="en-US" sz="2200" dirty="0" err="1"/>
              <a:t>kelas</a:t>
            </a:r>
            <a:r>
              <a:rPr lang="en-US" sz="2200" dirty="0"/>
              <a:t> </a:t>
            </a:r>
            <a:r>
              <a:rPr lang="en-US" sz="2200" dirty="0" err="1"/>
              <a:t>pertama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batas</a:t>
            </a:r>
            <a:r>
              <a:rPr lang="en-US" sz="2200" dirty="0"/>
              <a:t> </a:t>
            </a:r>
            <a:r>
              <a:rPr lang="en-US" sz="2200" dirty="0" err="1"/>
              <a:t>bawah</a:t>
            </a:r>
            <a:r>
              <a:rPr lang="en-US" sz="2200" dirty="0"/>
              <a:t> </a:t>
            </a:r>
            <a:r>
              <a:rPr lang="en-US" sz="2200" dirty="0" err="1"/>
              <a:t>kelas</a:t>
            </a:r>
            <a:r>
              <a:rPr lang="en-US" sz="2200" dirty="0"/>
              <a:t> </a:t>
            </a:r>
            <a:r>
              <a:rPr lang="en-US" sz="2200" dirty="0" err="1"/>
              <a:t>ditambah</a:t>
            </a:r>
            <a:r>
              <a:rPr lang="en-US" sz="2200" dirty="0"/>
              <a:t> </a:t>
            </a:r>
            <a:r>
              <a:rPr lang="en-US" sz="2200" dirty="0" err="1"/>
              <a:t>lebar</a:t>
            </a:r>
            <a:r>
              <a:rPr lang="en-US" sz="2200" dirty="0"/>
              <a:t> </a:t>
            </a:r>
            <a:r>
              <a:rPr lang="en-US" sz="2200" dirty="0" err="1"/>
              <a:t>kelas</a:t>
            </a:r>
            <a:r>
              <a:rPr lang="en-US" sz="2200" dirty="0"/>
              <a:t>, </a:t>
            </a:r>
            <a:r>
              <a:rPr lang="en-US" sz="2200" dirty="0" err="1"/>
              <a:t>yaitu</a:t>
            </a:r>
            <a:r>
              <a:rPr lang="en-US" sz="2200" dirty="0"/>
              <a:t> </a:t>
            </a:r>
            <a:r>
              <a:rPr lang="en-US" sz="2200" dirty="0" err="1"/>
              <a:t>sebesar</a:t>
            </a:r>
            <a:endParaRPr lang="en-US" sz="2200" dirty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100" dirty="0"/>
              <a:t>	</a:t>
            </a:r>
            <a:r>
              <a:rPr lang="en-US" sz="1800" dirty="0" smtClean="0"/>
              <a:t>1) </a:t>
            </a:r>
            <a:r>
              <a:rPr lang="en-US" sz="1800" dirty="0"/>
              <a:t>7,5 + 13 = 20,5 </a:t>
            </a:r>
            <a:r>
              <a:rPr lang="en-US" sz="1800" dirty="0" smtClean="0"/>
              <a:t>    2) </a:t>
            </a:r>
            <a:r>
              <a:rPr lang="en-US" sz="1800" dirty="0"/>
              <a:t>8,5 + 13 = 21,5 	</a:t>
            </a:r>
            <a:r>
              <a:rPr lang="en-US" sz="1800" dirty="0" smtClean="0"/>
              <a:t>3) </a:t>
            </a:r>
            <a:r>
              <a:rPr lang="en-US" sz="1800" dirty="0"/>
              <a:t>9,5 + 13 = 22,5</a:t>
            </a:r>
          </a:p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200" dirty="0" smtClean="0"/>
              <a:t>Batas </a:t>
            </a:r>
            <a:r>
              <a:rPr lang="en-US" sz="2200" dirty="0" err="1"/>
              <a:t>atas</a:t>
            </a:r>
            <a:r>
              <a:rPr lang="en-US" sz="2200" dirty="0"/>
              <a:t> </a:t>
            </a:r>
            <a:r>
              <a:rPr lang="en-US" sz="2200" dirty="0" err="1"/>
              <a:t>kelas</a:t>
            </a:r>
            <a:r>
              <a:rPr lang="en-US" sz="2200" dirty="0"/>
              <a:t> </a:t>
            </a:r>
            <a:r>
              <a:rPr lang="en-US" sz="2200" dirty="0" err="1"/>
              <a:t>pertama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sebesar</a:t>
            </a:r>
            <a:endParaRPr lang="en-US" sz="2200" dirty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100" dirty="0"/>
              <a:t>	</a:t>
            </a:r>
            <a:r>
              <a:rPr lang="en-US" sz="1800" dirty="0" smtClean="0"/>
              <a:t>1) </a:t>
            </a:r>
            <a:r>
              <a:rPr lang="en-US" sz="1800" dirty="0"/>
              <a:t>20,5 – 0,5 = 20 </a:t>
            </a:r>
            <a:r>
              <a:rPr lang="en-US" sz="1800" dirty="0" smtClean="0"/>
              <a:t>	    2) 21,5 </a:t>
            </a:r>
            <a:r>
              <a:rPr lang="en-US" sz="1800" dirty="0"/>
              <a:t>- 0,5 = </a:t>
            </a:r>
            <a:r>
              <a:rPr lang="en-US" sz="1800" dirty="0" smtClean="0"/>
              <a:t>21      3</a:t>
            </a:r>
            <a:r>
              <a:rPr lang="en-US" sz="1800" dirty="0"/>
              <a:t>) 22,5 - 0,5 = 22</a:t>
            </a:r>
          </a:p>
          <a:p>
            <a:pPr marL="609600" indent="-609600" eaLnBrk="1" hangingPunct="1">
              <a:buFont typeface="Wingdings" pitchFamily="2" charset="2"/>
              <a:buAutoNum type="arabicPeriod" startAt="5"/>
            </a:pPr>
            <a:endParaRPr lang="en-US" sz="2000" dirty="0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000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776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02638" cy="457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 smtClean="0"/>
              <a:t>JAWAB (</a:t>
            </a:r>
            <a:r>
              <a:rPr lang="en-US" sz="2400" dirty="0" err="1" smtClean="0"/>
              <a:t>lanjutan</a:t>
            </a:r>
            <a:r>
              <a:rPr lang="en-US" sz="2400" dirty="0" smtClean="0"/>
              <a:t>)</a:t>
            </a:r>
          </a:p>
        </p:txBody>
      </p:sp>
      <p:graphicFrame>
        <p:nvGraphicFramePr>
          <p:cNvPr id="37928" name="Group 4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4620485"/>
              </p:ext>
            </p:extLst>
          </p:nvPr>
        </p:nvGraphicFramePr>
        <p:xfrm>
          <a:off x="762000" y="3935094"/>
          <a:ext cx="7772400" cy="2834514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396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Interval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Kelas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(BB – BA)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Tepi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Kelas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Nilai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Tengah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Frekuensi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407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87-99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8,5-21,5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21,5-34,5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34,5-47,5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47,5-60,5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60,5-73,5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73,5-86,5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86,5-99,5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93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27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Jumlah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533400" y="3443287"/>
            <a:ext cx="81862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 smtClean="0"/>
              <a:t>Statistika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Group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5311289"/>
              </p:ext>
            </p:extLst>
          </p:nvPr>
        </p:nvGraphicFramePr>
        <p:xfrm>
          <a:off x="2667000" y="762000"/>
          <a:ext cx="3657600" cy="2145792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</a:tblGrid>
              <a:tr h="281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Alternatif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Alternatif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Alternatif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9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8-20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21-33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34-46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47-59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60-72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73-85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86-98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87-99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10-22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23-35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36-48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49-61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62-74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75-87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88-100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3048000" y="2971800"/>
            <a:ext cx="308135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200" dirty="0" err="1"/>
              <a:t>Misal</a:t>
            </a:r>
            <a:r>
              <a:rPr lang="en-US" sz="2200" dirty="0"/>
              <a:t> </a:t>
            </a:r>
            <a:r>
              <a:rPr lang="en-US" sz="2200" dirty="0" err="1"/>
              <a:t>dipilih</a:t>
            </a:r>
            <a:r>
              <a:rPr lang="en-US" sz="2200" dirty="0"/>
              <a:t> </a:t>
            </a:r>
            <a:r>
              <a:rPr lang="en-US" sz="2200" dirty="0" err="1"/>
              <a:t>Alternatif</a:t>
            </a:r>
            <a:r>
              <a:rPr lang="en-US" sz="2200" dirty="0"/>
              <a:t> 2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93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10600" cy="5486400"/>
          </a:xfrm>
        </p:spPr>
        <p:txBody>
          <a:bodyPr/>
          <a:lstStyle/>
          <a:p>
            <a:pPr marL="406400" indent="-406400"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/>
            </a:pPr>
            <a:r>
              <a:rPr lang="sv-SE" sz="2400" b="1" dirty="0" smtClean="0"/>
              <a:t>Mahasiswa yang </a:t>
            </a:r>
            <a:r>
              <a:rPr lang="sv-SE" sz="2400" b="1" dirty="0"/>
              <a:t>mempunyai nilai antara </a:t>
            </a:r>
            <a:r>
              <a:rPr lang="sv-SE" sz="2400" b="1" dirty="0" smtClean="0"/>
              <a:t>9  </a:t>
            </a:r>
            <a:r>
              <a:rPr lang="sv-SE" sz="2400" b="1" dirty="0"/>
              <a:t>dan </a:t>
            </a:r>
            <a:r>
              <a:rPr lang="sv-SE" sz="2400" b="1" dirty="0" smtClean="0"/>
              <a:t>21= 3</a:t>
            </a:r>
            <a:endParaRPr lang="sv-SE" sz="2400" b="1" dirty="0"/>
          </a:p>
          <a:p>
            <a:pPr marL="406400" indent="-406400"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/>
            </a:pPr>
            <a:r>
              <a:rPr lang="sv-SE" sz="2400" b="1" dirty="0" smtClean="0"/>
              <a:t>Mahasiswa yang </a:t>
            </a:r>
            <a:r>
              <a:rPr lang="sv-SE" sz="2400" b="1" dirty="0"/>
              <a:t>mempunyai nilai </a:t>
            </a:r>
            <a:r>
              <a:rPr lang="sv-SE" sz="2400" b="1" dirty="0" smtClean="0"/>
              <a:t>kurang </a:t>
            </a:r>
            <a:r>
              <a:rPr lang="sv-SE" sz="2400" b="1" dirty="0"/>
              <a:t>dari </a:t>
            </a:r>
            <a:r>
              <a:rPr lang="sv-SE" sz="2400" b="1" dirty="0" smtClean="0"/>
              <a:t> 60 = 19</a:t>
            </a:r>
            <a:endParaRPr lang="sv-SE" sz="2400" b="1" dirty="0"/>
          </a:p>
          <a:p>
            <a:pPr marL="457200" indent="-4572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+mj-lt"/>
              <a:buAutoNum type="arabicParenR" startAt="3"/>
            </a:pPr>
            <a:r>
              <a:rPr lang="sv-SE" sz="2400" b="1" dirty="0" smtClean="0"/>
              <a:t>Mahasiswa yang </a:t>
            </a:r>
            <a:r>
              <a:rPr lang="sv-SE" sz="2400" b="1" dirty="0"/>
              <a:t>mempunyai nilai </a:t>
            </a:r>
            <a:r>
              <a:rPr lang="sv-SE" sz="2400" b="1" dirty="0" smtClean="0"/>
              <a:t>lebih </a:t>
            </a:r>
            <a:r>
              <a:rPr lang="sv-SE" sz="2400" b="1" dirty="0"/>
              <a:t>dari </a:t>
            </a:r>
            <a:r>
              <a:rPr lang="sv-SE" sz="2400" b="1" dirty="0" smtClean="0"/>
              <a:t>60 = 41</a:t>
            </a:r>
            <a:endParaRPr lang="sv-SE" sz="2400" b="1" dirty="0"/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400" b="1" dirty="0" smtClean="0"/>
              <a:t>Nilai ujian yang </a:t>
            </a:r>
            <a:r>
              <a:rPr lang="sv-SE" sz="2400" b="1" dirty="0"/>
              <a:t>mempunyai frekuensi terbesar </a:t>
            </a:r>
            <a:r>
              <a:rPr lang="sv-SE" sz="2400" b="1" dirty="0" smtClean="0"/>
              <a:t>= antara 74-86</a:t>
            </a:r>
            <a:endParaRPr lang="sv-SE" sz="2400" b="1" dirty="0"/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400" b="1" dirty="0"/>
              <a:t>Nilai ujian </a:t>
            </a:r>
            <a:r>
              <a:rPr lang="sv-SE" sz="2400" b="1" dirty="0" smtClean="0"/>
              <a:t>yang </a:t>
            </a:r>
            <a:r>
              <a:rPr lang="sv-SE" sz="2400" b="1" dirty="0"/>
              <a:t>mempunyai frekuensi </a:t>
            </a:r>
            <a:r>
              <a:rPr lang="sv-SE" sz="2400" b="1" dirty="0" smtClean="0"/>
              <a:t>terkecil = </a:t>
            </a:r>
            <a:r>
              <a:rPr lang="sv-SE" sz="2400" b="1" dirty="0"/>
              <a:t>antara 9-21</a:t>
            </a:r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400" b="1" dirty="0"/>
              <a:t>Nilai ujian </a:t>
            </a:r>
            <a:r>
              <a:rPr lang="sv-SE" sz="2400" b="1" dirty="0" smtClean="0"/>
              <a:t>berapakah </a:t>
            </a:r>
            <a:r>
              <a:rPr lang="sv-SE" sz="2400" b="1" dirty="0"/>
              <a:t>yang mempunyai frekuensi sama  </a:t>
            </a:r>
            <a:r>
              <a:rPr lang="sv-SE" sz="2400" b="1" dirty="0" smtClean="0"/>
              <a:t>= </a:t>
            </a:r>
            <a:r>
              <a:rPr lang="sv-SE" sz="2400" b="1" dirty="0"/>
              <a:t>antara </a:t>
            </a:r>
            <a:r>
              <a:rPr lang="sv-SE" sz="2400" b="1" dirty="0" smtClean="0"/>
              <a:t> 22-34 dan 35 – 47 </a:t>
            </a:r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400" b="1" dirty="0" smtClean="0"/>
              <a:t>Distribusi </a:t>
            </a:r>
            <a:r>
              <a:rPr lang="sv-SE" sz="2400" b="1" dirty="0"/>
              <a:t>frekuensi </a:t>
            </a:r>
            <a:r>
              <a:rPr lang="sv-SE" sz="2400" b="1" dirty="0" smtClean="0"/>
              <a:t>relatif  nilai ujian (lihat tabel berikut )</a:t>
            </a:r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r>
              <a:rPr lang="sv-SE" sz="2400" b="1" dirty="0" smtClean="0"/>
              <a:t>Hitung distribusi frekuensi kumulatif </a:t>
            </a:r>
            <a:r>
              <a:rPr lang="sv-SE" sz="2300" b="1" dirty="0" smtClean="0"/>
              <a:t>kurang dari  dan lebih dari untuk nilai ujian mahasiswa  </a:t>
            </a:r>
            <a:r>
              <a:rPr lang="sv-SE" sz="2000" b="1" dirty="0" smtClean="0"/>
              <a:t>(</a:t>
            </a:r>
            <a:r>
              <a:rPr lang="sv-SE" sz="2000" b="1" dirty="0"/>
              <a:t>lihat tabel </a:t>
            </a:r>
            <a:r>
              <a:rPr lang="sv-SE" sz="2000" b="1" dirty="0" smtClean="0"/>
              <a:t>)</a:t>
            </a:r>
            <a:endParaRPr lang="sv-SE" sz="2300" b="1" dirty="0" smtClean="0"/>
          </a:p>
          <a:p>
            <a:pPr marL="406400" indent="-406400">
              <a:lnSpc>
                <a:spcPct val="90000"/>
              </a:lnSpc>
              <a:spcAft>
                <a:spcPts val="400"/>
              </a:spcAft>
              <a:buClr>
                <a:srgbClr val="FF0000"/>
              </a:buClr>
              <a:buFont typeface="Wingdings" pitchFamily="2" charset="2"/>
              <a:buAutoNum type="arabicParenR" startAt="3"/>
            </a:pPr>
            <a:endParaRPr lang="sv-SE" sz="2300" b="1" dirty="0" smtClean="0"/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381000" y="228600"/>
            <a:ext cx="868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GB" sz="3200" b="1" dirty="0" err="1" smtClean="0"/>
              <a:t>Jawaban</a:t>
            </a:r>
            <a:r>
              <a:rPr lang="en-GB" sz="3200" b="1" dirty="0" smtClean="0"/>
              <a:t> </a:t>
            </a:r>
            <a:r>
              <a:rPr lang="en-GB" sz="3200" b="1" dirty="0" err="1"/>
              <a:t>menafsirkan</a:t>
            </a:r>
            <a:r>
              <a:rPr lang="en-GB" sz="3200" b="1" dirty="0"/>
              <a:t> data </a:t>
            </a:r>
            <a:endParaRPr lang="sv-SE" sz="3200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89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381000"/>
            <a:ext cx="8426450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DISTRIBUSI FREKUENSI RELATIF</a:t>
            </a:r>
          </a:p>
        </p:txBody>
      </p:sp>
      <p:graphicFrame>
        <p:nvGraphicFramePr>
          <p:cNvPr id="41000" name="Group 4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286042"/>
              </p:ext>
            </p:extLst>
          </p:nvPr>
        </p:nvGraphicFramePr>
        <p:xfrm>
          <a:off x="617537" y="3457505"/>
          <a:ext cx="7993063" cy="2943295"/>
        </p:xfrm>
        <a:graphic>
          <a:graphicData uri="http://schemas.openxmlformats.org/drawingml/2006/table">
            <a:tbl>
              <a:tblPr/>
              <a:tblGrid>
                <a:gridCol w="1800225"/>
                <a:gridCol w="1800225"/>
                <a:gridCol w="1655763"/>
                <a:gridCol w="1296987"/>
                <a:gridCol w="1439863"/>
              </a:tblGrid>
              <a:tr h="7011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Interval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Kelas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Batas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Kelas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Nilai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Tengah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Frekuensi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Frekuensi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Relatif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(%)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75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87-99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8,5-21,5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21,5-34,5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34,5-47,5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47,5-60,5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60,5-73,5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73,5-86,5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86,5-99,5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93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13,33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38,33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558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Jumlah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474663" y="2846388"/>
            <a:ext cx="82883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200" dirty="0" err="1"/>
              <a:t>Distribusi</a:t>
            </a:r>
            <a:r>
              <a:rPr lang="en-US" sz="2200" dirty="0"/>
              <a:t> </a:t>
            </a:r>
            <a:r>
              <a:rPr lang="en-US" sz="2200" dirty="0" err="1"/>
              <a:t>Frekuensi</a:t>
            </a:r>
            <a:r>
              <a:rPr lang="en-US" sz="2200" dirty="0"/>
              <a:t> </a:t>
            </a:r>
            <a:r>
              <a:rPr lang="en-US" sz="2200" dirty="0" err="1"/>
              <a:t>Relatif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Ujian</a:t>
            </a:r>
            <a:r>
              <a:rPr lang="en-US" sz="2200" dirty="0"/>
              <a:t> </a:t>
            </a:r>
            <a:r>
              <a:rPr lang="en-US" sz="2200" dirty="0" err="1"/>
              <a:t>Akhir</a:t>
            </a:r>
            <a:r>
              <a:rPr lang="en-US" sz="2200" dirty="0"/>
              <a:t> Mata </a:t>
            </a:r>
            <a:r>
              <a:rPr lang="en-US" sz="2200" dirty="0" err="1"/>
              <a:t>Kuliah</a:t>
            </a:r>
            <a:r>
              <a:rPr lang="en-US" sz="2200" dirty="0"/>
              <a:t> </a:t>
            </a:r>
            <a:r>
              <a:rPr lang="en-US" sz="2200" dirty="0" err="1"/>
              <a:t>Statistika</a:t>
            </a:r>
            <a:endParaRPr lang="en-US" sz="2200" dirty="0"/>
          </a:p>
        </p:txBody>
      </p:sp>
      <p:sp>
        <p:nvSpPr>
          <p:cNvPr id="2" name="Rectangle 1"/>
          <p:cNvSpPr/>
          <p:nvPr/>
        </p:nvSpPr>
        <p:spPr>
          <a:xfrm>
            <a:off x="474663" y="1711404"/>
            <a:ext cx="813593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/>
              <a:t>Distribusi</a:t>
            </a:r>
            <a:r>
              <a:rPr lang="en-US" sz="2200" b="1" dirty="0"/>
              <a:t> </a:t>
            </a:r>
            <a:r>
              <a:rPr lang="en-US" sz="2200" b="1" dirty="0" err="1"/>
              <a:t>frekuensi</a:t>
            </a:r>
            <a:r>
              <a:rPr lang="en-US" sz="2200" b="1" dirty="0"/>
              <a:t> </a:t>
            </a:r>
            <a:r>
              <a:rPr lang="en-US" sz="2200" b="1" dirty="0" err="1"/>
              <a:t>relatif</a:t>
            </a:r>
            <a:endParaRPr lang="en-US" sz="2200" b="1" dirty="0"/>
          </a:p>
          <a:p>
            <a:r>
              <a:rPr lang="en-US" sz="2200" dirty="0" err="1" smtClean="0"/>
              <a:t>Membandingkan</a:t>
            </a:r>
            <a:r>
              <a:rPr lang="en-US" sz="2200" dirty="0" smtClean="0"/>
              <a:t> </a:t>
            </a:r>
            <a:r>
              <a:rPr lang="en-US" sz="2200" dirty="0" err="1"/>
              <a:t>frekuensi</a:t>
            </a:r>
            <a:r>
              <a:rPr lang="en-US" sz="2200" dirty="0"/>
              <a:t> </a:t>
            </a:r>
            <a:r>
              <a:rPr lang="en-US" sz="2200" dirty="0" err="1"/>
              <a:t>masing-masing</a:t>
            </a:r>
            <a:r>
              <a:rPr lang="en-US" sz="2200" dirty="0"/>
              <a:t> </a:t>
            </a:r>
            <a:r>
              <a:rPr lang="en-US" sz="2200" dirty="0" err="1"/>
              <a:t>kelas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frekuensi</a:t>
            </a:r>
            <a:r>
              <a:rPr lang="en-US" sz="2200" dirty="0"/>
              <a:t> total </a:t>
            </a:r>
            <a:r>
              <a:rPr lang="en-US" sz="2200" dirty="0" err="1"/>
              <a:t>dikalikan</a:t>
            </a:r>
            <a:r>
              <a:rPr lang="en-US" sz="2200" dirty="0"/>
              <a:t> 100 %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410200" y="1295400"/>
                <a:ext cx="2895600" cy="685800"/>
              </a:xfrm>
              <a:prstGeom prst="rect">
                <a:avLst/>
              </a:prstGeom>
              <a:ln w="63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/>
                  <a:t>Fr</a:t>
                </a:r>
                <a:r>
                  <a:rPr lang="en-US" sz="20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</a:rPr>
                          <m:t>𝒇𝒊</m:t>
                        </m:r>
                      </m:num>
                      <m:den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n-US" sz="2400" b="1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sz="2400" b="1" i="1">
                                <a:latin typeface="Cambria Math"/>
                              </a:rPr>
                              <m:t>𝒇𝒊</m:t>
                            </m:r>
                          </m:e>
                        </m:nary>
                      </m:den>
                    </m:f>
                  </m:oMath>
                </a14:m>
                <a:r>
                  <a:rPr lang="en-US" sz="2400" b="1" dirty="0"/>
                  <a:t> </a:t>
                </a:r>
                <a:r>
                  <a:rPr lang="en-US" sz="2000" b="1" dirty="0"/>
                  <a:t>x 100%</a:t>
                </a:r>
                <a:endParaRPr lang="en-US" sz="2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1295400"/>
                <a:ext cx="2895600" cy="6858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635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05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HISTOGRAM DAN POLIGON FREKUENSI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103" name="Line 10"/>
          <p:cNvSpPr>
            <a:spLocks noChangeShapeType="1"/>
          </p:cNvSpPr>
          <p:nvPr/>
        </p:nvSpPr>
        <p:spPr bwMode="auto">
          <a:xfrm>
            <a:off x="1258888" y="2781300"/>
            <a:ext cx="0" cy="3024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4" name="Line 11"/>
          <p:cNvSpPr>
            <a:spLocks noChangeShapeType="1"/>
          </p:cNvSpPr>
          <p:nvPr/>
        </p:nvSpPr>
        <p:spPr bwMode="auto">
          <a:xfrm>
            <a:off x="1258888" y="5805488"/>
            <a:ext cx="568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5" name="Rectangle 12"/>
          <p:cNvSpPr>
            <a:spLocks noChangeArrowheads="1"/>
          </p:cNvSpPr>
          <p:nvPr/>
        </p:nvSpPr>
        <p:spPr bwMode="auto">
          <a:xfrm>
            <a:off x="1547813" y="5516563"/>
            <a:ext cx="576262" cy="288925"/>
          </a:xfrm>
          <a:prstGeom prst="rect">
            <a:avLst/>
          </a:prstGeom>
          <a:solidFill>
            <a:srgbClr val="00E4A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6" name="Rectangle 13"/>
          <p:cNvSpPr>
            <a:spLocks noChangeArrowheads="1"/>
          </p:cNvSpPr>
          <p:nvPr/>
        </p:nvSpPr>
        <p:spPr bwMode="auto">
          <a:xfrm>
            <a:off x="2124075" y="5373688"/>
            <a:ext cx="576263" cy="431800"/>
          </a:xfrm>
          <a:prstGeom prst="rect">
            <a:avLst/>
          </a:prstGeom>
          <a:solidFill>
            <a:srgbClr val="00E4A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7" name="Rectangle 14"/>
          <p:cNvSpPr>
            <a:spLocks noChangeArrowheads="1"/>
          </p:cNvSpPr>
          <p:nvPr/>
        </p:nvSpPr>
        <p:spPr bwMode="auto">
          <a:xfrm>
            <a:off x="2700338" y="5373688"/>
            <a:ext cx="576262" cy="431800"/>
          </a:xfrm>
          <a:prstGeom prst="rect">
            <a:avLst/>
          </a:prstGeom>
          <a:solidFill>
            <a:srgbClr val="00E4A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8" name="Rectangle 15"/>
          <p:cNvSpPr>
            <a:spLocks noChangeArrowheads="1"/>
          </p:cNvSpPr>
          <p:nvPr/>
        </p:nvSpPr>
        <p:spPr bwMode="auto">
          <a:xfrm>
            <a:off x="3276600" y="4941888"/>
            <a:ext cx="576263" cy="863600"/>
          </a:xfrm>
          <a:prstGeom prst="rect">
            <a:avLst/>
          </a:prstGeom>
          <a:solidFill>
            <a:srgbClr val="00E4A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9" name="Rectangle 16"/>
          <p:cNvSpPr>
            <a:spLocks noChangeArrowheads="1"/>
          </p:cNvSpPr>
          <p:nvPr/>
        </p:nvSpPr>
        <p:spPr bwMode="auto">
          <a:xfrm>
            <a:off x="4427538" y="3357563"/>
            <a:ext cx="576262" cy="2447925"/>
          </a:xfrm>
          <a:prstGeom prst="rect">
            <a:avLst/>
          </a:prstGeom>
          <a:solidFill>
            <a:srgbClr val="00E4A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0" name="Rectangle 17"/>
          <p:cNvSpPr>
            <a:spLocks noChangeArrowheads="1"/>
          </p:cNvSpPr>
          <p:nvPr/>
        </p:nvSpPr>
        <p:spPr bwMode="auto">
          <a:xfrm>
            <a:off x="3851275" y="4508500"/>
            <a:ext cx="576263" cy="1296988"/>
          </a:xfrm>
          <a:prstGeom prst="rect">
            <a:avLst/>
          </a:prstGeom>
          <a:solidFill>
            <a:srgbClr val="00E4A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1" name="Rectangle 18"/>
          <p:cNvSpPr>
            <a:spLocks noChangeArrowheads="1"/>
          </p:cNvSpPr>
          <p:nvPr/>
        </p:nvSpPr>
        <p:spPr bwMode="auto">
          <a:xfrm>
            <a:off x="5003800" y="5157788"/>
            <a:ext cx="576263" cy="647700"/>
          </a:xfrm>
          <a:prstGeom prst="rect">
            <a:avLst/>
          </a:prstGeom>
          <a:solidFill>
            <a:srgbClr val="00E4A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2" name="Line 21"/>
          <p:cNvSpPr>
            <a:spLocks noChangeShapeType="1"/>
          </p:cNvSpPr>
          <p:nvPr/>
        </p:nvSpPr>
        <p:spPr bwMode="auto">
          <a:xfrm>
            <a:off x="1187450" y="5300663"/>
            <a:ext cx="144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3" name="Line 23"/>
          <p:cNvSpPr>
            <a:spLocks noChangeShapeType="1"/>
          </p:cNvSpPr>
          <p:nvPr/>
        </p:nvSpPr>
        <p:spPr bwMode="auto">
          <a:xfrm>
            <a:off x="1187450" y="4797425"/>
            <a:ext cx="144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4" name="Line 24"/>
          <p:cNvSpPr>
            <a:spLocks noChangeShapeType="1"/>
          </p:cNvSpPr>
          <p:nvPr/>
        </p:nvSpPr>
        <p:spPr bwMode="auto">
          <a:xfrm>
            <a:off x="1187450" y="4292600"/>
            <a:ext cx="144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5" name="Line 25"/>
          <p:cNvSpPr>
            <a:spLocks noChangeShapeType="1"/>
          </p:cNvSpPr>
          <p:nvPr/>
        </p:nvSpPr>
        <p:spPr bwMode="auto">
          <a:xfrm>
            <a:off x="1187450" y="3789363"/>
            <a:ext cx="144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6" name="Line 26"/>
          <p:cNvSpPr>
            <a:spLocks noChangeShapeType="1"/>
          </p:cNvSpPr>
          <p:nvPr/>
        </p:nvSpPr>
        <p:spPr bwMode="auto">
          <a:xfrm>
            <a:off x="1187450" y="3284538"/>
            <a:ext cx="144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7" name="Text Box 27"/>
          <p:cNvSpPr txBox="1">
            <a:spLocks noChangeArrowheads="1"/>
          </p:cNvSpPr>
          <p:nvPr/>
        </p:nvSpPr>
        <p:spPr bwMode="auto">
          <a:xfrm>
            <a:off x="827088" y="5734050"/>
            <a:ext cx="309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0</a:t>
            </a:r>
          </a:p>
        </p:txBody>
      </p:sp>
      <p:sp>
        <p:nvSpPr>
          <p:cNvPr id="118" name="Text Box 28"/>
          <p:cNvSpPr txBox="1">
            <a:spLocks noChangeArrowheads="1"/>
          </p:cNvSpPr>
          <p:nvPr/>
        </p:nvSpPr>
        <p:spPr bwMode="auto">
          <a:xfrm>
            <a:off x="684213" y="5084763"/>
            <a:ext cx="3095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5</a:t>
            </a:r>
          </a:p>
        </p:txBody>
      </p:sp>
      <p:sp>
        <p:nvSpPr>
          <p:cNvPr id="119" name="Text Box 29"/>
          <p:cNvSpPr txBox="1">
            <a:spLocks noChangeArrowheads="1"/>
          </p:cNvSpPr>
          <p:nvPr/>
        </p:nvSpPr>
        <p:spPr bwMode="auto">
          <a:xfrm>
            <a:off x="684213" y="4581525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10</a:t>
            </a:r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684213" y="40767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15</a:t>
            </a:r>
          </a:p>
        </p:txBody>
      </p:sp>
      <p:sp>
        <p:nvSpPr>
          <p:cNvPr id="121" name="Text Box 31"/>
          <p:cNvSpPr txBox="1">
            <a:spLocks noChangeArrowheads="1"/>
          </p:cNvSpPr>
          <p:nvPr/>
        </p:nvSpPr>
        <p:spPr bwMode="auto">
          <a:xfrm>
            <a:off x="684213" y="35734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20</a:t>
            </a:r>
          </a:p>
        </p:txBody>
      </p:sp>
      <p:sp>
        <p:nvSpPr>
          <p:cNvPr id="122" name="Text Box 32"/>
          <p:cNvSpPr txBox="1">
            <a:spLocks noChangeArrowheads="1"/>
          </p:cNvSpPr>
          <p:nvPr/>
        </p:nvSpPr>
        <p:spPr bwMode="auto">
          <a:xfrm>
            <a:off x="684213" y="3068638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25</a:t>
            </a:r>
          </a:p>
        </p:txBody>
      </p:sp>
      <p:sp>
        <p:nvSpPr>
          <p:cNvPr id="123" name="Text Box 33"/>
          <p:cNvSpPr txBox="1">
            <a:spLocks noChangeArrowheads="1"/>
          </p:cNvSpPr>
          <p:nvPr/>
        </p:nvSpPr>
        <p:spPr bwMode="auto">
          <a:xfrm rot="-5400000">
            <a:off x="-67468" y="4036218"/>
            <a:ext cx="1149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Frekuensi</a:t>
            </a:r>
          </a:p>
        </p:txBody>
      </p:sp>
      <p:sp>
        <p:nvSpPr>
          <p:cNvPr id="124" name="Line 34"/>
          <p:cNvSpPr>
            <a:spLocks noChangeShapeType="1"/>
          </p:cNvSpPr>
          <p:nvPr/>
        </p:nvSpPr>
        <p:spPr bwMode="auto">
          <a:xfrm flipV="1">
            <a:off x="1835150" y="5373688"/>
            <a:ext cx="649288" cy="142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5" name="Line 35"/>
          <p:cNvSpPr>
            <a:spLocks noChangeShapeType="1"/>
          </p:cNvSpPr>
          <p:nvPr/>
        </p:nvSpPr>
        <p:spPr bwMode="auto">
          <a:xfrm>
            <a:off x="2484438" y="5373688"/>
            <a:ext cx="50323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6" name="Line 36"/>
          <p:cNvSpPr>
            <a:spLocks noChangeShapeType="1"/>
          </p:cNvSpPr>
          <p:nvPr/>
        </p:nvSpPr>
        <p:spPr bwMode="auto">
          <a:xfrm flipV="1">
            <a:off x="2987675" y="4941888"/>
            <a:ext cx="576263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7" name="Line 37"/>
          <p:cNvSpPr>
            <a:spLocks noChangeShapeType="1"/>
          </p:cNvSpPr>
          <p:nvPr/>
        </p:nvSpPr>
        <p:spPr bwMode="auto">
          <a:xfrm flipV="1">
            <a:off x="3563938" y="4508500"/>
            <a:ext cx="576262" cy="4333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8" name="Line 38"/>
          <p:cNvSpPr>
            <a:spLocks noChangeShapeType="1"/>
          </p:cNvSpPr>
          <p:nvPr/>
        </p:nvSpPr>
        <p:spPr bwMode="auto">
          <a:xfrm flipV="1">
            <a:off x="4140200" y="3357563"/>
            <a:ext cx="576263" cy="11509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9" name="Line 39"/>
          <p:cNvSpPr>
            <a:spLocks noChangeShapeType="1"/>
          </p:cNvSpPr>
          <p:nvPr/>
        </p:nvSpPr>
        <p:spPr bwMode="auto">
          <a:xfrm>
            <a:off x="4716463" y="3357563"/>
            <a:ext cx="576262" cy="1800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30" name="Line 40"/>
          <p:cNvSpPr>
            <a:spLocks noChangeShapeType="1"/>
          </p:cNvSpPr>
          <p:nvPr/>
        </p:nvSpPr>
        <p:spPr bwMode="auto">
          <a:xfrm>
            <a:off x="5292725" y="5157788"/>
            <a:ext cx="1008063" cy="6477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31" name="Line 41"/>
          <p:cNvSpPr>
            <a:spLocks noChangeShapeType="1"/>
          </p:cNvSpPr>
          <p:nvPr/>
        </p:nvSpPr>
        <p:spPr bwMode="auto">
          <a:xfrm flipH="1">
            <a:off x="1331913" y="5516563"/>
            <a:ext cx="503237" cy="2889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32" name="Text Box 42"/>
          <p:cNvSpPr txBox="1">
            <a:spLocks noChangeArrowheads="1"/>
          </p:cNvSpPr>
          <p:nvPr/>
        </p:nvSpPr>
        <p:spPr bwMode="auto">
          <a:xfrm>
            <a:off x="1331913" y="5734050"/>
            <a:ext cx="504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8,5</a:t>
            </a:r>
          </a:p>
        </p:txBody>
      </p:sp>
      <p:sp>
        <p:nvSpPr>
          <p:cNvPr id="133" name="Text Box 43"/>
          <p:cNvSpPr txBox="1">
            <a:spLocks noChangeArrowheads="1"/>
          </p:cNvSpPr>
          <p:nvPr/>
        </p:nvSpPr>
        <p:spPr bwMode="auto">
          <a:xfrm>
            <a:off x="178117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21,5</a:t>
            </a:r>
          </a:p>
        </p:txBody>
      </p:sp>
      <p:sp>
        <p:nvSpPr>
          <p:cNvPr id="134" name="Text Box 44"/>
          <p:cNvSpPr txBox="1">
            <a:spLocks noChangeArrowheads="1"/>
          </p:cNvSpPr>
          <p:nvPr/>
        </p:nvSpPr>
        <p:spPr bwMode="auto">
          <a:xfrm>
            <a:off x="2484438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34,5</a:t>
            </a:r>
          </a:p>
        </p:txBody>
      </p:sp>
      <p:sp>
        <p:nvSpPr>
          <p:cNvPr id="135" name="Text Box 46"/>
          <p:cNvSpPr txBox="1">
            <a:spLocks noChangeArrowheads="1"/>
          </p:cNvSpPr>
          <p:nvPr/>
        </p:nvSpPr>
        <p:spPr bwMode="auto">
          <a:xfrm>
            <a:off x="298767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47,5</a:t>
            </a:r>
          </a:p>
        </p:txBody>
      </p:sp>
      <p:sp>
        <p:nvSpPr>
          <p:cNvPr id="136" name="Text Box 47"/>
          <p:cNvSpPr txBox="1">
            <a:spLocks noChangeArrowheads="1"/>
          </p:cNvSpPr>
          <p:nvPr/>
        </p:nvSpPr>
        <p:spPr bwMode="auto">
          <a:xfrm>
            <a:off x="3563938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60,5</a:t>
            </a:r>
          </a:p>
        </p:txBody>
      </p:sp>
      <p:sp>
        <p:nvSpPr>
          <p:cNvPr id="137" name="Text Box 48"/>
          <p:cNvSpPr txBox="1">
            <a:spLocks noChangeArrowheads="1"/>
          </p:cNvSpPr>
          <p:nvPr/>
        </p:nvSpPr>
        <p:spPr bwMode="auto">
          <a:xfrm>
            <a:off x="4140200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73,5</a:t>
            </a:r>
          </a:p>
        </p:txBody>
      </p:sp>
      <p:sp>
        <p:nvSpPr>
          <p:cNvPr id="138" name="Text Box 49"/>
          <p:cNvSpPr txBox="1">
            <a:spLocks noChangeArrowheads="1"/>
          </p:cNvSpPr>
          <p:nvPr/>
        </p:nvSpPr>
        <p:spPr bwMode="auto">
          <a:xfrm>
            <a:off x="4716463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86,5</a:t>
            </a:r>
          </a:p>
        </p:txBody>
      </p:sp>
      <p:sp>
        <p:nvSpPr>
          <p:cNvPr id="139" name="Text Box 50"/>
          <p:cNvSpPr txBox="1">
            <a:spLocks noChangeArrowheads="1"/>
          </p:cNvSpPr>
          <p:nvPr/>
        </p:nvSpPr>
        <p:spPr bwMode="auto">
          <a:xfrm>
            <a:off x="529272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99,5</a:t>
            </a:r>
          </a:p>
        </p:txBody>
      </p:sp>
      <p:sp>
        <p:nvSpPr>
          <p:cNvPr id="140" name="Text Box 51"/>
          <p:cNvSpPr txBox="1">
            <a:spLocks noChangeArrowheads="1"/>
          </p:cNvSpPr>
          <p:nvPr/>
        </p:nvSpPr>
        <p:spPr bwMode="auto">
          <a:xfrm>
            <a:off x="1619250" y="5013325"/>
            <a:ext cx="309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3</a:t>
            </a:r>
          </a:p>
        </p:txBody>
      </p:sp>
      <p:sp>
        <p:nvSpPr>
          <p:cNvPr id="141" name="Text Box 52"/>
          <p:cNvSpPr txBox="1">
            <a:spLocks noChangeArrowheads="1"/>
          </p:cNvSpPr>
          <p:nvPr/>
        </p:nvSpPr>
        <p:spPr bwMode="auto">
          <a:xfrm>
            <a:off x="2268538" y="4941888"/>
            <a:ext cx="3095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4</a:t>
            </a:r>
          </a:p>
        </p:txBody>
      </p:sp>
      <p:sp>
        <p:nvSpPr>
          <p:cNvPr id="142" name="Text Box 53"/>
          <p:cNvSpPr txBox="1">
            <a:spLocks noChangeArrowheads="1"/>
          </p:cNvSpPr>
          <p:nvPr/>
        </p:nvSpPr>
        <p:spPr bwMode="auto">
          <a:xfrm>
            <a:off x="2771775" y="4868863"/>
            <a:ext cx="309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4</a:t>
            </a:r>
          </a:p>
        </p:txBody>
      </p:sp>
      <p:sp>
        <p:nvSpPr>
          <p:cNvPr id="143" name="Text Box 54"/>
          <p:cNvSpPr txBox="1">
            <a:spLocks noChangeArrowheads="1"/>
          </p:cNvSpPr>
          <p:nvPr/>
        </p:nvSpPr>
        <p:spPr bwMode="auto">
          <a:xfrm>
            <a:off x="3276600" y="4437063"/>
            <a:ext cx="309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8</a:t>
            </a:r>
          </a:p>
        </p:txBody>
      </p:sp>
      <p:sp>
        <p:nvSpPr>
          <p:cNvPr id="144" name="Text Box 55"/>
          <p:cNvSpPr txBox="1">
            <a:spLocks noChangeArrowheads="1"/>
          </p:cNvSpPr>
          <p:nvPr/>
        </p:nvSpPr>
        <p:spPr bwMode="auto">
          <a:xfrm>
            <a:off x="3851275" y="40052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12</a:t>
            </a:r>
          </a:p>
        </p:txBody>
      </p:sp>
      <p:sp>
        <p:nvSpPr>
          <p:cNvPr id="145" name="Text Box 56"/>
          <p:cNvSpPr txBox="1">
            <a:spLocks noChangeArrowheads="1"/>
          </p:cNvSpPr>
          <p:nvPr/>
        </p:nvSpPr>
        <p:spPr bwMode="auto">
          <a:xfrm>
            <a:off x="4572000" y="2924175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23</a:t>
            </a:r>
          </a:p>
        </p:txBody>
      </p:sp>
      <p:sp>
        <p:nvSpPr>
          <p:cNvPr id="146" name="Text Box 57"/>
          <p:cNvSpPr txBox="1">
            <a:spLocks noChangeArrowheads="1"/>
          </p:cNvSpPr>
          <p:nvPr/>
        </p:nvSpPr>
        <p:spPr bwMode="auto">
          <a:xfrm>
            <a:off x="5292725" y="4652963"/>
            <a:ext cx="309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6</a:t>
            </a:r>
          </a:p>
        </p:txBody>
      </p:sp>
      <p:sp>
        <p:nvSpPr>
          <p:cNvPr id="147" name="Text Box 58"/>
          <p:cNvSpPr txBox="1">
            <a:spLocks noChangeArrowheads="1"/>
          </p:cNvSpPr>
          <p:nvPr/>
        </p:nvSpPr>
        <p:spPr bwMode="auto">
          <a:xfrm>
            <a:off x="6011863" y="6021388"/>
            <a:ext cx="614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Nilai</a:t>
            </a:r>
          </a:p>
        </p:txBody>
      </p:sp>
      <p:sp>
        <p:nvSpPr>
          <p:cNvPr id="148" name="Rectangle 59"/>
          <p:cNvSpPr>
            <a:spLocks noChangeArrowheads="1"/>
          </p:cNvSpPr>
          <p:nvPr/>
        </p:nvSpPr>
        <p:spPr bwMode="auto">
          <a:xfrm>
            <a:off x="5791200" y="3500438"/>
            <a:ext cx="576262" cy="215900"/>
          </a:xfrm>
          <a:prstGeom prst="rect">
            <a:avLst/>
          </a:prstGeom>
          <a:solidFill>
            <a:srgbClr val="00E4A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49" name="Line 60"/>
          <p:cNvSpPr>
            <a:spLocks noChangeShapeType="1"/>
          </p:cNvSpPr>
          <p:nvPr/>
        </p:nvSpPr>
        <p:spPr bwMode="auto">
          <a:xfrm>
            <a:off x="5867400" y="4076700"/>
            <a:ext cx="50323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50" name="Text Box 61"/>
          <p:cNvSpPr txBox="1">
            <a:spLocks noChangeArrowheads="1"/>
          </p:cNvSpPr>
          <p:nvPr/>
        </p:nvSpPr>
        <p:spPr bwMode="auto">
          <a:xfrm>
            <a:off x="6553200" y="3352800"/>
            <a:ext cx="1214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Histogram</a:t>
            </a:r>
          </a:p>
        </p:txBody>
      </p:sp>
      <p:sp>
        <p:nvSpPr>
          <p:cNvPr id="151" name="Text Box 62"/>
          <p:cNvSpPr txBox="1">
            <a:spLocks noChangeArrowheads="1"/>
          </p:cNvSpPr>
          <p:nvPr/>
        </p:nvSpPr>
        <p:spPr bwMode="auto">
          <a:xfrm>
            <a:off x="6553200" y="3860800"/>
            <a:ext cx="1952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Poligon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</a:rPr>
              <a:t>Frekuensi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</a:endParaRPr>
          </a:p>
        </p:txBody>
      </p:sp>
      <p:sp>
        <p:nvSpPr>
          <p:cNvPr id="152" name="Text Box 63"/>
          <p:cNvSpPr txBox="1">
            <a:spLocks noChangeArrowheads="1"/>
          </p:cNvSpPr>
          <p:nvPr/>
        </p:nvSpPr>
        <p:spPr bwMode="auto">
          <a:xfrm>
            <a:off x="838200" y="1600200"/>
            <a:ext cx="53488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dirty="0"/>
              <a:t>Histogram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Poligon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endParaRPr lang="en-US" dirty="0" smtClean="0"/>
          </a:p>
          <a:p>
            <a:pPr eaLnBrk="1" hangingPunct="1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Statistika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385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7630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2800" dirty="0" smtClean="0"/>
              <a:t>DISTRIBUSI FREKUENSI KUMULATIF KURANG DARI</a:t>
            </a:r>
            <a:br>
              <a:rPr lang="en-US" sz="2800" dirty="0" smtClean="0"/>
            </a:br>
            <a:r>
              <a:rPr lang="en-US" sz="2800" dirty="0" smtClean="0"/>
              <a:t>(</a:t>
            </a:r>
            <a:r>
              <a:rPr lang="en-US" sz="2800" dirty="0" err="1"/>
              <a:t>Frekuensi</a:t>
            </a:r>
            <a:r>
              <a:rPr lang="en-US" sz="2800" dirty="0"/>
              <a:t> </a:t>
            </a:r>
            <a:r>
              <a:rPr lang="en-US" sz="2800" dirty="0" err="1" smtClean="0"/>
              <a:t>Kumulatif</a:t>
            </a:r>
            <a:r>
              <a:rPr lang="en-US" sz="2800" dirty="0" smtClean="0"/>
              <a:t> </a:t>
            </a:r>
            <a:r>
              <a:rPr lang="en-US" sz="2800" dirty="0" err="1" smtClean="0"/>
              <a:t>Positif</a:t>
            </a:r>
            <a:r>
              <a:rPr lang="en-US" sz="2800" dirty="0" smtClean="0"/>
              <a:t>)</a:t>
            </a: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152400" y="1752600"/>
            <a:ext cx="8686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Kumulatif</a:t>
            </a:r>
            <a:r>
              <a:rPr lang="en-US" dirty="0"/>
              <a:t> </a:t>
            </a:r>
            <a:r>
              <a:rPr lang="en-US" dirty="0" smtClean="0"/>
              <a:t> “</a:t>
            </a:r>
            <a:r>
              <a:rPr lang="en-US" b="1" dirty="0" err="1" smtClean="0"/>
              <a:t>Kurang</a:t>
            </a:r>
            <a:r>
              <a:rPr lang="en-US" b="1" dirty="0" smtClean="0"/>
              <a:t> Dari</a:t>
            </a:r>
            <a:r>
              <a:rPr lang="en-US" dirty="0" smtClean="0"/>
              <a:t>” </a:t>
            </a:r>
          </a:p>
          <a:p>
            <a:pPr algn="ctr" eaLnBrk="1" hangingPunct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Statistika</a:t>
            </a:r>
            <a:endParaRPr lang="en-US" dirty="0"/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63154774"/>
              </p:ext>
            </p:extLst>
          </p:nvPr>
        </p:nvGraphicFramePr>
        <p:xfrm>
          <a:off x="381000" y="2836164"/>
          <a:ext cx="8458199" cy="3413768"/>
        </p:xfrm>
        <a:graphic>
          <a:graphicData uri="http://schemas.openxmlformats.org/drawingml/2006/table">
            <a:tbl>
              <a:tblPr/>
              <a:tblGrid>
                <a:gridCol w="1602606"/>
                <a:gridCol w="1602606"/>
                <a:gridCol w="1442988"/>
                <a:gridCol w="2209800"/>
                <a:gridCol w="1600199"/>
              </a:tblGrid>
              <a:tr h="1033121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Interval </a:t>
                      </a: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Kelas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Batas Kelas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Frekuensi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/>
                          <a:ea typeface="Times New Roman"/>
                          <a:cs typeface="Arial"/>
                        </a:rPr>
                        <a:t>Frekuensi Kumulatif Kurang Dari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Frekuensi Relatif (%)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</a:tr>
              <a:tr h="2043843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9-21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22-34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35-47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48-60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61-73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74-86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87-99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0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kurang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21,5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0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kurang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34,5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0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kurang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47,5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0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kurang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60,5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0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kurang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73,5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0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kurang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86,5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0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kurang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99,5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12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23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7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19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31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54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60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4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4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11,67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4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18,34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4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31,67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4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51,67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4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24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71">
                <a:tc gridSpan="3"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              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                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Jumlah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  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           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60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100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64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257800"/>
          </a:xfrm>
        </p:spPr>
        <p:txBody>
          <a:bodyPr/>
          <a:lstStyle/>
          <a:p>
            <a:pPr marL="109537" indent="0">
              <a:buNone/>
            </a:pPr>
            <a:r>
              <a:rPr lang="en-US" sz="2800" b="1" dirty="0" err="1"/>
              <a:t>Distribusi</a:t>
            </a:r>
            <a:r>
              <a:rPr lang="en-US" sz="2800" b="1" dirty="0"/>
              <a:t> </a:t>
            </a:r>
            <a:r>
              <a:rPr lang="en-US" sz="2800" b="1" dirty="0" err="1"/>
              <a:t>frekuensi</a:t>
            </a:r>
            <a:r>
              <a:rPr lang="en-US" sz="2800" b="1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</a:p>
          <a:p>
            <a:r>
              <a:rPr lang="en-US" sz="2800" dirty="0"/>
              <a:t>- 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penyusunan</a:t>
            </a:r>
            <a:r>
              <a:rPr lang="en-US" sz="2800" dirty="0"/>
              <a:t> yang </a:t>
            </a:r>
            <a:r>
              <a:rPr lang="en-US" sz="2800" dirty="0" err="1"/>
              <a:t>teratur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rangkaian</a:t>
            </a:r>
            <a:r>
              <a:rPr lang="en-US" sz="2800" dirty="0"/>
              <a:t> data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menggolongkan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kecilnya</a:t>
            </a:r>
            <a:r>
              <a:rPr lang="en-US" sz="2800" dirty="0"/>
              <a:t> </a:t>
            </a:r>
            <a:r>
              <a:rPr lang="en-US" sz="2800" dirty="0" err="1"/>
              <a:t>angka-angka</a:t>
            </a:r>
            <a:r>
              <a:rPr lang="en-US" sz="2800" dirty="0"/>
              <a:t> yang </a:t>
            </a:r>
            <a:r>
              <a:rPr lang="en-US" sz="2800" dirty="0" err="1"/>
              <a:t>bervariasi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kelas-kelas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 (</a:t>
            </a:r>
            <a:r>
              <a:rPr lang="en-US" sz="2800" dirty="0" err="1"/>
              <a:t>pengukuran</a:t>
            </a:r>
            <a:r>
              <a:rPr lang="en-US" sz="2800" dirty="0"/>
              <a:t> yang </a:t>
            </a:r>
            <a:r>
              <a:rPr lang="en-US" sz="2800" dirty="0" err="1" smtClean="0"/>
              <a:t>dikelompokan</a:t>
            </a:r>
            <a:r>
              <a:rPr lang="en-US" sz="2800" dirty="0"/>
              <a:t>).</a:t>
            </a:r>
          </a:p>
          <a:p>
            <a:r>
              <a:rPr lang="en-US" sz="2800" dirty="0" smtClean="0"/>
              <a:t>- 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pendistribusian</a:t>
            </a:r>
            <a:r>
              <a:rPr lang="en-US" sz="2800" dirty="0"/>
              <a:t>/</a:t>
            </a:r>
            <a:r>
              <a:rPr lang="en-US" sz="2800" dirty="0" err="1"/>
              <a:t>pengelompokan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rangkaian</a:t>
            </a:r>
            <a:r>
              <a:rPr lang="en-US" sz="2800" dirty="0"/>
              <a:t> data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(</a:t>
            </a:r>
            <a:r>
              <a:rPr lang="en-US" sz="2800" dirty="0" err="1"/>
              <a:t>kelas</a:t>
            </a:r>
            <a:r>
              <a:rPr lang="en-US" sz="2800" dirty="0"/>
              <a:t>)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dihitung</a:t>
            </a:r>
            <a:r>
              <a:rPr lang="en-US" sz="2800" dirty="0"/>
              <a:t> </a:t>
            </a:r>
            <a:r>
              <a:rPr lang="en-US" sz="2800" dirty="0" err="1"/>
              <a:t>banyaknya</a:t>
            </a:r>
            <a:r>
              <a:rPr lang="en-US" sz="2800" dirty="0"/>
              <a:t> data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kelas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b="1" dirty="0" err="1"/>
              <a:t>frekuensi</a:t>
            </a:r>
            <a:r>
              <a:rPr lang="en-US" sz="2800" b="1" dirty="0"/>
              <a:t> </a:t>
            </a:r>
            <a:r>
              <a:rPr lang="en-US" sz="2800" b="1" dirty="0" err="1"/>
              <a:t>kelas</a:t>
            </a:r>
            <a:r>
              <a:rPr lang="en-US" sz="2800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4275" y="274638"/>
            <a:ext cx="8873525" cy="79216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PENGERTIAN </a:t>
            </a:r>
            <a:r>
              <a:rPr lang="en-US" sz="3600" dirty="0">
                <a:effectLst/>
              </a:rPr>
              <a:t>DISTRIBUSI FREKUENSI</a:t>
            </a:r>
            <a:endParaRPr lang="en-US" sz="36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509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OGIVE</a:t>
            </a:r>
          </a:p>
        </p:txBody>
      </p:sp>
      <p:sp>
        <p:nvSpPr>
          <p:cNvPr id="41987" name="Line 4"/>
          <p:cNvSpPr>
            <a:spLocks noChangeShapeType="1"/>
          </p:cNvSpPr>
          <p:nvPr/>
        </p:nvSpPr>
        <p:spPr bwMode="auto">
          <a:xfrm>
            <a:off x="1258888" y="2636838"/>
            <a:ext cx="0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8" name="Line 5"/>
          <p:cNvSpPr>
            <a:spLocks noChangeShapeType="1"/>
          </p:cNvSpPr>
          <p:nvPr/>
        </p:nvSpPr>
        <p:spPr bwMode="auto">
          <a:xfrm>
            <a:off x="1258888" y="5805488"/>
            <a:ext cx="568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Line 13"/>
          <p:cNvSpPr>
            <a:spLocks noChangeShapeType="1"/>
          </p:cNvSpPr>
          <p:nvPr/>
        </p:nvSpPr>
        <p:spPr bwMode="auto">
          <a:xfrm>
            <a:off x="1187450" y="53006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Line 14"/>
          <p:cNvSpPr>
            <a:spLocks noChangeShapeType="1"/>
          </p:cNvSpPr>
          <p:nvPr/>
        </p:nvSpPr>
        <p:spPr bwMode="auto">
          <a:xfrm>
            <a:off x="1187450" y="47974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1" name="Line 15"/>
          <p:cNvSpPr>
            <a:spLocks noChangeShapeType="1"/>
          </p:cNvSpPr>
          <p:nvPr/>
        </p:nvSpPr>
        <p:spPr bwMode="auto">
          <a:xfrm>
            <a:off x="1187450" y="42926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2" name="Line 16"/>
          <p:cNvSpPr>
            <a:spLocks noChangeShapeType="1"/>
          </p:cNvSpPr>
          <p:nvPr/>
        </p:nvSpPr>
        <p:spPr bwMode="auto">
          <a:xfrm>
            <a:off x="1187450" y="37893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Line 17"/>
          <p:cNvSpPr>
            <a:spLocks noChangeShapeType="1"/>
          </p:cNvSpPr>
          <p:nvPr/>
        </p:nvSpPr>
        <p:spPr bwMode="auto">
          <a:xfrm>
            <a:off x="11874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4" name="Text Box 18"/>
          <p:cNvSpPr txBox="1">
            <a:spLocks noChangeArrowheads="1"/>
          </p:cNvSpPr>
          <p:nvPr/>
        </p:nvSpPr>
        <p:spPr bwMode="auto">
          <a:xfrm>
            <a:off x="827088" y="5734050"/>
            <a:ext cx="309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41995" name="Text Box 19"/>
          <p:cNvSpPr txBox="1">
            <a:spLocks noChangeArrowheads="1"/>
          </p:cNvSpPr>
          <p:nvPr/>
        </p:nvSpPr>
        <p:spPr bwMode="auto">
          <a:xfrm>
            <a:off x="684213" y="50847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10</a:t>
            </a:r>
          </a:p>
        </p:txBody>
      </p:sp>
      <p:sp>
        <p:nvSpPr>
          <p:cNvPr id="41996" name="Text Box 20"/>
          <p:cNvSpPr txBox="1">
            <a:spLocks noChangeArrowheads="1"/>
          </p:cNvSpPr>
          <p:nvPr/>
        </p:nvSpPr>
        <p:spPr bwMode="auto">
          <a:xfrm>
            <a:off x="684213" y="4581525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20</a:t>
            </a:r>
          </a:p>
        </p:txBody>
      </p:sp>
      <p:sp>
        <p:nvSpPr>
          <p:cNvPr id="41997" name="Text Box 21"/>
          <p:cNvSpPr txBox="1">
            <a:spLocks noChangeArrowheads="1"/>
          </p:cNvSpPr>
          <p:nvPr/>
        </p:nvSpPr>
        <p:spPr bwMode="auto">
          <a:xfrm>
            <a:off x="684213" y="40767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30</a:t>
            </a:r>
          </a:p>
        </p:txBody>
      </p:sp>
      <p:sp>
        <p:nvSpPr>
          <p:cNvPr id="41998" name="Text Box 22"/>
          <p:cNvSpPr txBox="1">
            <a:spLocks noChangeArrowheads="1"/>
          </p:cNvSpPr>
          <p:nvPr/>
        </p:nvSpPr>
        <p:spPr bwMode="auto">
          <a:xfrm>
            <a:off x="684213" y="35734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40</a:t>
            </a:r>
          </a:p>
        </p:txBody>
      </p:sp>
      <p:sp>
        <p:nvSpPr>
          <p:cNvPr id="41999" name="Text Box 23"/>
          <p:cNvSpPr txBox="1">
            <a:spLocks noChangeArrowheads="1"/>
          </p:cNvSpPr>
          <p:nvPr/>
        </p:nvSpPr>
        <p:spPr bwMode="auto">
          <a:xfrm>
            <a:off x="684213" y="3068638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50</a:t>
            </a:r>
          </a:p>
        </p:txBody>
      </p:sp>
      <p:sp>
        <p:nvSpPr>
          <p:cNvPr id="42000" name="Text Box 24"/>
          <p:cNvSpPr txBox="1">
            <a:spLocks noChangeArrowheads="1"/>
          </p:cNvSpPr>
          <p:nvPr/>
        </p:nvSpPr>
        <p:spPr bwMode="auto">
          <a:xfrm rot="-5400000">
            <a:off x="-579438" y="4102101"/>
            <a:ext cx="21764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Frekuensi Kumulatif</a:t>
            </a:r>
          </a:p>
        </p:txBody>
      </p:sp>
      <p:sp>
        <p:nvSpPr>
          <p:cNvPr id="42001" name="Text Box 33"/>
          <p:cNvSpPr txBox="1">
            <a:spLocks noChangeArrowheads="1"/>
          </p:cNvSpPr>
          <p:nvPr/>
        </p:nvSpPr>
        <p:spPr bwMode="auto">
          <a:xfrm>
            <a:off x="1331913" y="5734050"/>
            <a:ext cx="504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8,5</a:t>
            </a:r>
          </a:p>
        </p:txBody>
      </p:sp>
      <p:sp>
        <p:nvSpPr>
          <p:cNvPr id="42002" name="Text Box 34"/>
          <p:cNvSpPr txBox="1">
            <a:spLocks noChangeArrowheads="1"/>
          </p:cNvSpPr>
          <p:nvPr/>
        </p:nvSpPr>
        <p:spPr bwMode="auto">
          <a:xfrm>
            <a:off x="178117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21,5</a:t>
            </a:r>
          </a:p>
        </p:txBody>
      </p:sp>
      <p:sp>
        <p:nvSpPr>
          <p:cNvPr id="42003" name="Text Box 35"/>
          <p:cNvSpPr txBox="1">
            <a:spLocks noChangeArrowheads="1"/>
          </p:cNvSpPr>
          <p:nvPr/>
        </p:nvSpPr>
        <p:spPr bwMode="auto">
          <a:xfrm>
            <a:off x="2484438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34,5</a:t>
            </a:r>
          </a:p>
        </p:txBody>
      </p:sp>
      <p:sp>
        <p:nvSpPr>
          <p:cNvPr id="42004" name="Text Box 36"/>
          <p:cNvSpPr txBox="1">
            <a:spLocks noChangeArrowheads="1"/>
          </p:cNvSpPr>
          <p:nvPr/>
        </p:nvSpPr>
        <p:spPr bwMode="auto">
          <a:xfrm>
            <a:off x="298767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47,5</a:t>
            </a:r>
          </a:p>
        </p:txBody>
      </p:sp>
      <p:sp>
        <p:nvSpPr>
          <p:cNvPr id="42005" name="Text Box 37"/>
          <p:cNvSpPr txBox="1">
            <a:spLocks noChangeArrowheads="1"/>
          </p:cNvSpPr>
          <p:nvPr/>
        </p:nvSpPr>
        <p:spPr bwMode="auto">
          <a:xfrm>
            <a:off x="3563938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60,5</a:t>
            </a:r>
          </a:p>
        </p:txBody>
      </p:sp>
      <p:sp>
        <p:nvSpPr>
          <p:cNvPr id="42006" name="Text Box 38"/>
          <p:cNvSpPr txBox="1">
            <a:spLocks noChangeArrowheads="1"/>
          </p:cNvSpPr>
          <p:nvPr/>
        </p:nvSpPr>
        <p:spPr bwMode="auto">
          <a:xfrm>
            <a:off x="4140200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73,5</a:t>
            </a:r>
          </a:p>
        </p:txBody>
      </p:sp>
      <p:sp>
        <p:nvSpPr>
          <p:cNvPr id="42007" name="Text Box 39"/>
          <p:cNvSpPr txBox="1">
            <a:spLocks noChangeArrowheads="1"/>
          </p:cNvSpPr>
          <p:nvPr/>
        </p:nvSpPr>
        <p:spPr bwMode="auto">
          <a:xfrm>
            <a:off x="4716463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86,5</a:t>
            </a:r>
          </a:p>
        </p:txBody>
      </p:sp>
      <p:sp>
        <p:nvSpPr>
          <p:cNvPr id="42008" name="Text Box 40"/>
          <p:cNvSpPr txBox="1">
            <a:spLocks noChangeArrowheads="1"/>
          </p:cNvSpPr>
          <p:nvPr/>
        </p:nvSpPr>
        <p:spPr bwMode="auto">
          <a:xfrm>
            <a:off x="529272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99,5</a:t>
            </a:r>
          </a:p>
        </p:txBody>
      </p:sp>
      <p:sp>
        <p:nvSpPr>
          <p:cNvPr id="42009" name="Text Box 41"/>
          <p:cNvSpPr txBox="1">
            <a:spLocks noChangeArrowheads="1"/>
          </p:cNvSpPr>
          <p:nvPr/>
        </p:nvSpPr>
        <p:spPr bwMode="auto">
          <a:xfrm>
            <a:off x="1958975" y="5294313"/>
            <a:ext cx="309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3</a:t>
            </a:r>
          </a:p>
        </p:txBody>
      </p:sp>
      <p:sp>
        <p:nvSpPr>
          <p:cNvPr id="42010" name="Text Box 42"/>
          <p:cNvSpPr txBox="1">
            <a:spLocks noChangeArrowheads="1"/>
          </p:cNvSpPr>
          <p:nvPr/>
        </p:nvSpPr>
        <p:spPr bwMode="auto">
          <a:xfrm>
            <a:off x="2533650" y="5084763"/>
            <a:ext cx="309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7</a:t>
            </a:r>
          </a:p>
        </p:txBody>
      </p:sp>
      <p:sp>
        <p:nvSpPr>
          <p:cNvPr id="42011" name="Text Box 43"/>
          <p:cNvSpPr txBox="1">
            <a:spLocks noChangeArrowheads="1"/>
          </p:cNvSpPr>
          <p:nvPr/>
        </p:nvSpPr>
        <p:spPr bwMode="auto">
          <a:xfrm>
            <a:off x="2987675" y="48688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11</a:t>
            </a:r>
          </a:p>
        </p:txBody>
      </p:sp>
      <p:sp>
        <p:nvSpPr>
          <p:cNvPr id="42012" name="Text Box 44"/>
          <p:cNvSpPr txBox="1">
            <a:spLocks noChangeArrowheads="1"/>
          </p:cNvSpPr>
          <p:nvPr/>
        </p:nvSpPr>
        <p:spPr bwMode="auto">
          <a:xfrm>
            <a:off x="3492500" y="450215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19</a:t>
            </a:r>
          </a:p>
        </p:txBody>
      </p:sp>
      <p:sp>
        <p:nvSpPr>
          <p:cNvPr id="42013" name="Text Box 45"/>
          <p:cNvSpPr txBox="1">
            <a:spLocks noChangeArrowheads="1"/>
          </p:cNvSpPr>
          <p:nvPr/>
        </p:nvSpPr>
        <p:spPr bwMode="auto">
          <a:xfrm>
            <a:off x="4065588" y="37893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31</a:t>
            </a:r>
          </a:p>
        </p:txBody>
      </p:sp>
      <p:sp>
        <p:nvSpPr>
          <p:cNvPr id="42014" name="Text Box 46"/>
          <p:cNvSpPr txBox="1">
            <a:spLocks noChangeArrowheads="1"/>
          </p:cNvSpPr>
          <p:nvPr/>
        </p:nvSpPr>
        <p:spPr bwMode="auto">
          <a:xfrm>
            <a:off x="4641850" y="2708275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54</a:t>
            </a:r>
          </a:p>
        </p:txBody>
      </p:sp>
      <p:sp>
        <p:nvSpPr>
          <p:cNvPr id="42015" name="Text Box 47"/>
          <p:cNvSpPr txBox="1">
            <a:spLocks noChangeArrowheads="1"/>
          </p:cNvSpPr>
          <p:nvPr/>
        </p:nvSpPr>
        <p:spPr bwMode="auto">
          <a:xfrm>
            <a:off x="5292725" y="4652963"/>
            <a:ext cx="309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</a:t>
            </a:r>
          </a:p>
        </p:txBody>
      </p:sp>
      <p:sp>
        <p:nvSpPr>
          <p:cNvPr id="42016" name="Text Box 48"/>
          <p:cNvSpPr txBox="1">
            <a:spLocks noChangeArrowheads="1"/>
          </p:cNvSpPr>
          <p:nvPr/>
        </p:nvSpPr>
        <p:spPr bwMode="auto">
          <a:xfrm>
            <a:off x="6011863" y="6021388"/>
            <a:ext cx="614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Nilai</a:t>
            </a:r>
          </a:p>
        </p:txBody>
      </p:sp>
      <p:sp>
        <p:nvSpPr>
          <p:cNvPr id="42017" name="Line 52"/>
          <p:cNvSpPr>
            <a:spLocks noChangeShapeType="1"/>
          </p:cNvSpPr>
          <p:nvPr/>
        </p:nvSpPr>
        <p:spPr bwMode="auto">
          <a:xfrm>
            <a:off x="1187450" y="27813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8" name="Text Box 53"/>
          <p:cNvSpPr txBox="1">
            <a:spLocks noChangeArrowheads="1"/>
          </p:cNvSpPr>
          <p:nvPr/>
        </p:nvSpPr>
        <p:spPr bwMode="auto">
          <a:xfrm>
            <a:off x="684213" y="25654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60</a:t>
            </a:r>
          </a:p>
        </p:txBody>
      </p:sp>
      <p:sp>
        <p:nvSpPr>
          <p:cNvPr id="42019" name="Line 54"/>
          <p:cNvSpPr>
            <a:spLocks noChangeShapeType="1"/>
          </p:cNvSpPr>
          <p:nvPr/>
        </p:nvSpPr>
        <p:spPr bwMode="auto">
          <a:xfrm flipV="1">
            <a:off x="1547813" y="5661025"/>
            <a:ext cx="576262" cy="14446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0" name="Line 55"/>
          <p:cNvSpPr>
            <a:spLocks noChangeShapeType="1"/>
          </p:cNvSpPr>
          <p:nvPr/>
        </p:nvSpPr>
        <p:spPr bwMode="auto">
          <a:xfrm flipV="1">
            <a:off x="2124075" y="5445125"/>
            <a:ext cx="576263" cy="215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1" name="Line 56"/>
          <p:cNvSpPr>
            <a:spLocks noChangeShapeType="1"/>
          </p:cNvSpPr>
          <p:nvPr/>
        </p:nvSpPr>
        <p:spPr bwMode="auto">
          <a:xfrm flipV="1">
            <a:off x="2700338" y="5229225"/>
            <a:ext cx="576262" cy="215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2" name="Line 57"/>
          <p:cNvSpPr>
            <a:spLocks noChangeShapeType="1"/>
          </p:cNvSpPr>
          <p:nvPr/>
        </p:nvSpPr>
        <p:spPr bwMode="auto">
          <a:xfrm flipV="1">
            <a:off x="3276600" y="4868863"/>
            <a:ext cx="574675" cy="36036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3" name="Line 58"/>
          <p:cNvSpPr>
            <a:spLocks noChangeShapeType="1"/>
          </p:cNvSpPr>
          <p:nvPr/>
        </p:nvSpPr>
        <p:spPr bwMode="auto">
          <a:xfrm flipV="1">
            <a:off x="3851275" y="4149725"/>
            <a:ext cx="576263" cy="71913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4" name="Line 59"/>
          <p:cNvSpPr>
            <a:spLocks noChangeShapeType="1"/>
          </p:cNvSpPr>
          <p:nvPr/>
        </p:nvSpPr>
        <p:spPr bwMode="auto">
          <a:xfrm flipV="1">
            <a:off x="4427538" y="3068638"/>
            <a:ext cx="576262" cy="10810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Line 60"/>
          <p:cNvSpPr>
            <a:spLocks noChangeShapeType="1"/>
          </p:cNvSpPr>
          <p:nvPr/>
        </p:nvSpPr>
        <p:spPr bwMode="auto">
          <a:xfrm flipV="1">
            <a:off x="5003800" y="2781300"/>
            <a:ext cx="576263" cy="28733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6" name="Line 62"/>
          <p:cNvSpPr>
            <a:spLocks noChangeShapeType="1"/>
          </p:cNvSpPr>
          <p:nvPr/>
        </p:nvSpPr>
        <p:spPr bwMode="auto">
          <a:xfrm>
            <a:off x="2700338" y="54451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7" name="Line 63"/>
          <p:cNvSpPr>
            <a:spLocks noChangeShapeType="1"/>
          </p:cNvSpPr>
          <p:nvPr/>
        </p:nvSpPr>
        <p:spPr bwMode="auto">
          <a:xfrm>
            <a:off x="3276600" y="52292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8" name="Line 64"/>
          <p:cNvSpPr>
            <a:spLocks noChangeShapeType="1"/>
          </p:cNvSpPr>
          <p:nvPr/>
        </p:nvSpPr>
        <p:spPr bwMode="auto">
          <a:xfrm>
            <a:off x="3851275" y="4868863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9" name="Line 65"/>
          <p:cNvSpPr>
            <a:spLocks noChangeShapeType="1"/>
          </p:cNvSpPr>
          <p:nvPr/>
        </p:nvSpPr>
        <p:spPr bwMode="auto">
          <a:xfrm>
            <a:off x="4427538" y="4149725"/>
            <a:ext cx="0" cy="16557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0" name="Line 66"/>
          <p:cNvSpPr>
            <a:spLocks noChangeShapeType="1"/>
          </p:cNvSpPr>
          <p:nvPr/>
        </p:nvSpPr>
        <p:spPr bwMode="auto">
          <a:xfrm>
            <a:off x="5003800" y="3068638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1" name="Line 67"/>
          <p:cNvSpPr>
            <a:spLocks noChangeShapeType="1"/>
          </p:cNvSpPr>
          <p:nvPr/>
        </p:nvSpPr>
        <p:spPr bwMode="auto">
          <a:xfrm flipV="1">
            <a:off x="5580063" y="27813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2" name="Line 69"/>
          <p:cNvSpPr>
            <a:spLocks noChangeShapeType="1"/>
          </p:cNvSpPr>
          <p:nvPr/>
        </p:nvSpPr>
        <p:spPr bwMode="auto">
          <a:xfrm flipH="1">
            <a:off x="1258888" y="5661025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3" name="Line 70"/>
          <p:cNvSpPr>
            <a:spLocks noChangeShapeType="1"/>
          </p:cNvSpPr>
          <p:nvPr/>
        </p:nvSpPr>
        <p:spPr bwMode="auto">
          <a:xfrm flipH="1">
            <a:off x="1258888" y="5445125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4" name="Line 71"/>
          <p:cNvSpPr>
            <a:spLocks noChangeShapeType="1"/>
          </p:cNvSpPr>
          <p:nvPr/>
        </p:nvSpPr>
        <p:spPr bwMode="auto">
          <a:xfrm flipH="1">
            <a:off x="1258888" y="5229225"/>
            <a:ext cx="20177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5" name="Line 72"/>
          <p:cNvSpPr>
            <a:spLocks noChangeShapeType="1"/>
          </p:cNvSpPr>
          <p:nvPr/>
        </p:nvSpPr>
        <p:spPr bwMode="auto">
          <a:xfrm flipH="1">
            <a:off x="1258888" y="4868863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6" name="Line 73"/>
          <p:cNvSpPr>
            <a:spLocks noChangeShapeType="1"/>
          </p:cNvSpPr>
          <p:nvPr/>
        </p:nvSpPr>
        <p:spPr bwMode="auto">
          <a:xfrm flipH="1">
            <a:off x="1258888" y="4149725"/>
            <a:ext cx="31686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7" name="Line 74"/>
          <p:cNvSpPr>
            <a:spLocks noChangeShapeType="1"/>
          </p:cNvSpPr>
          <p:nvPr/>
        </p:nvSpPr>
        <p:spPr bwMode="auto">
          <a:xfrm flipH="1">
            <a:off x="1258888" y="3068638"/>
            <a:ext cx="37449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8" name="Line 75"/>
          <p:cNvSpPr>
            <a:spLocks noChangeShapeType="1"/>
          </p:cNvSpPr>
          <p:nvPr/>
        </p:nvSpPr>
        <p:spPr bwMode="auto">
          <a:xfrm>
            <a:off x="1258888" y="2781300"/>
            <a:ext cx="43211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9" name="Line 76"/>
          <p:cNvSpPr>
            <a:spLocks noChangeShapeType="1"/>
          </p:cNvSpPr>
          <p:nvPr/>
        </p:nvSpPr>
        <p:spPr bwMode="auto">
          <a:xfrm>
            <a:off x="2124075" y="56610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0" name="Text Box 77"/>
          <p:cNvSpPr txBox="1">
            <a:spLocks noChangeArrowheads="1"/>
          </p:cNvSpPr>
          <p:nvPr/>
        </p:nvSpPr>
        <p:spPr bwMode="auto">
          <a:xfrm>
            <a:off x="468313" y="1295400"/>
            <a:ext cx="796884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dirty="0" err="1" smtClean="0"/>
              <a:t>Ogive</a:t>
            </a:r>
            <a:r>
              <a:rPr lang="en-US" b="1" dirty="0" smtClean="0"/>
              <a:t> </a:t>
            </a:r>
            <a:r>
              <a:rPr lang="en-US" b="1" dirty="0" err="1"/>
              <a:t>Frekuensi</a:t>
            </a:r>
            <a:r>
              <a:rPr lang="en-US" b="1" dirty="0"/>
              <a:t> </a:t>
            </a:r>
            <a:r>
              <a:rPr lang="en-US" b="1" dirty="0" err="1"/>
              <a:t>Kumulatif</a:t>
            </a:r>
            <a:r>
              <a:rPr lang="en-US" b="1" dirty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Positif</a:t>
            </a:r>
            <a:r>
              <a:rPr lang="en-US" b="1" dirty="0" smtClean="0"/>
              <a:t>” (</a:t>
            </a:r>
            <a:r>
              <a:rPr lang="en-US" b="1" dirty="0" err="1" smtClean="0"/>
              <a:t>Kurang</a:t>
            </a:r>
            <a:r>
              <a:rPr lang="en-US" b="1" dirty="0" smtClean="0"/>
              <a:t> Dari)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Statistika</a:t>
            </a:r>
            <a:endParaRPr lang="en-US" dirty="0"/>
          </a:p>
        </p:txBody>
      </p:sp>
      <p:sp>
        <p:nvSpPr>
          <p:cNvPr id="42041" name="Text Box 78"/>
          <p:cNvSpPr txBox="1">
            <a:spLocks noChangeArrowheads="1"/>
          </p:cNvSpPr>
          <p:nvPr/>
        </p:nvSpPr>
        <p:spPr bwMode="auto">
          <a:xfrm>
            <a:off x="5651500" y="2492375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60</a:t>
            </a:r>
          </a:p>
        </p:txBody>
      </p: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52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4"/>
          <p:cNvSpPr>
            <a:spLocks noGrp="1" noChangeArrowheads="1"/>
          </p:cNvSpPr>
          <p:nvPr>
            <p:ph type="title"/>
          </p:nvPr>
        </p:nvSpPr>
        <p:spPr>
          <a:xfrm>
            <a:off x="357188" y="457200"/>
            <a:ext cx="8329612" cy="115887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2800" dirty="0" smtClean="0"/>
              <a:t>DISTRIBUSI FREKUENSI KUMULATIF LEBIH </a:t>
            </a:r>
            <a:r>
              <a:rPr lang="en-US" sz="2800" dirty="0"/>
              <a:t>DARI</a:t>
            </a:r>
            <a:br>
              <a:rPr lang="en-US" sz="2800" dirty="0"/>
            </a:br>
            <a:r>
              <a:rPr lang="en-US" sz="2800" dirty="0"/>
              <a:t>(</a:t>
            </a:r>
            <a:r>
              <a:rPr lang="en-US" sz="2800" dirty="0" err="1"/>
              <a:t>Frekuensi</a:t>
            </a:r>
            <a:r>
              <a:rPr lang="en-US" sz="2800" dirty="0"/>
              <a:t> </a:t>
            </a:r>
            <a:r>
              <a:rPr lang="en-US" sz="2800" dirty="0" err="1"/>
              <a:t>Kumulatif</a:t>
            </a:r>
            <a:r>
              <a:rPr lang="en-US" sz="2800" dirty="0"/>
              <a:t> </a:t>
            </a:r>
            <a:r>
              <a:rPr lang="en-US" sz="2800" dirty="0" err="1" smtClean="0"/>
              <a:t>Negatif</a:t>
            </a:r>
            <a:r>
              <a:rPr lang="en-US" sz="2800" dirty="0"/>
              <a:t>)</a:t>
            </a:r>
            <a:endParaRPr lang="en-US" sz="2800" dirty="0" smtClean="0"/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228600" y="1600200"/>
            <a:ext cx="853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Kumulatif</a:t>
            </a:r>
            <a:r>
              <a:rPr lang="en-US" dirty="0"/>
              <a:t> </a:t>
            </a:r>
            <a:r>
              <a:rPr lang="en-US" dirty="0" smtClean="0"/>
              <a:t> “</a:t>
            </a:r>
            <a:r>
              <a:rPr lang="en-US" b="1" dirty="0" err="1" smtClean="0"/>
              <a:t>Lebih</a:t>
            </a:r>
            <a:r>
              <a:rPr lang="en-US" b="1" dirty="0" smtClean="0"/>
              <a:t> Dari</a:t>
            </a:r>
            <a:r>
              <a:rPr lang="en-US" dirty="0" smtClean="0"/>
              <a:t>” </a:t>
            </a:r>
            <a:endParaRPr lang="en-US" dirty="0"/>
          </a:p>
          <a:p>
            <a:pPr algn="ctr" eaLnBrk="1" hangingPunct="1"/>
            <a:r>
              <a:rPr lang="en-US" dirty="0" smtClean="0"/>
              <a:t>(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 smtClean="0"/>
              <a:t>Statistika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70341082"/>
              </p:ext>
            </p:extLst>
          </p:nvPr>
        </p:nvGraphicFramePr>
        <p:xfrm>
          <a:off x="381000" y="2667000"/>
          <a:ext cx="8382001" cy="3628403"/>
        </p:xfrm>
        <a:graphic>
          <a:graphicData uri="http://schemas.openxmlformats.org/drawingml/2006/table">
            <a:tbl>
              <a:tblPr/>
              <a:tblGrid>
                <a:gridCol w="1585784"/>
                <a:gridCol w="1585784"/>
                <a:gridCol w="1434757"/>
                <a:gridCol w="2189892"/>
                <a:gridCol w="1585784"/>
              </a:tblGrid>
              <a:tr h="985375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Interval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Kelas</a:t>
                      </a:r>
                      <a:endParaRPr lang="en-US" sz="18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Batas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Kelas</a:t>
                      </a:r>
                      <a:endParaRPr lang="en-US" sz="18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Frekuensi</a:t>
                      </a:r>
                      <a:endParaRPr lang="en-US" sz="18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Frekuensi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Kumulatif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Lebih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Dari</a:t>
                      </a:r>
                      <a:endParaRPr lang="en-US" sz="18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Frekuensi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Relatif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(%)</a:t>
                      </a:r>
                      <a:endParaRPr lang="en-US" sz="18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EC9"/>
                    </a:solidFill>
                  </a:tcPr>
                </a:tc>
              </a:tr>
              <a:tr h="2258605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9-21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22-34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35-47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48-60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61-73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74-86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87-99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lebih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dari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8,5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lebih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dari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21,5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lebih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dari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34,5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lebih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dari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47,5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lebih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dari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60,5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lebih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dari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73,5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lebih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dari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86,5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lebih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dari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99,5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57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53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41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84026" marR="84026" marT="42013" marB="420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88,33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81,66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68,33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48,33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</a:p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84026" marR="84026" marT="42013" marB="420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43">
                <a:tc gridSpan="3"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                     Jumlah              60 </a:t>
                      </a:r>
                      <a:endParaRPr lang="en-US" sz="14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endParaRPr lang="en-US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4026" marR="84026" marT="42013" marB="420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43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2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OGIVE (</a:t>
            </a:r>
            <a:r>
              <a:rPr lang="en-US" dirty="0" err="1" smtClean="0"/>
              <a:t>lanjutan</a:t>
            </a:r>
            <a:r>
              <a:rPr lang="en-US" dirty="0" smtClean="0"/>
              <a:t>)</a:t>
            </a:r>
          </a:p>
        </p:txBody>
      </p:sp>
      <p:sp>
        <p:nvSpPr>
          <p:cNvPr id="43011" name="Line 5"/>
          <p:cNvSpPr>
            <a:spLocks noChangeShapeType="1"/>
          </p:cNvSpPr>
          <p:nvPr/>
        </p:nvSpPr>
        <p:spPr bwMode="auto">
          <a:xfrm>
            <a:off x="1258888" y="2636838"/>
            <a:ext cx="0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Line 6"/>
          <p:cNvSpPr>
            <a:spLocks noChangeShapeType="1"/>
          </p:cNvSpPr>
          <p:nvPr/>
        </p:nvSpPr>
        <p:spPr bwMode="auto">
          <a:xfrm>
            <a:off x="1258888" y="5805488"/>
            <a:ext cx="568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Line 7"/>
          <p:cNvSpPr>
            <a:spLocks noChangeShapeType="1"/>
          </p:cNvSpPr>
          <p:nvPr/>
        </p:nvSpPr>
        <p:spPr bwMode="auto">
          <a:xfrm>
            <a:off x="1187450" y="53006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" name="Line 8"/>
          <p:cNvSpPr>
            <a:spLocks noChangeShapeType="1"/>
          </p:cNvSpPr>
          <p:nvPr/>
        </p:nvSpPr>
        <p:spPr bwMode="auto">
          <a:xfrm>
            <a:off x="1187450" y="47974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Line 9"/>
          <p:cNvSpPr>
            <a:spLocks noChangeShapeType="1"/>
          </p:cNvSpPr>
          <p:nvPr/>
        </p:nvSpPr>
        <p:spPr bwMode="auto">
          <a:xfrm>
            <a:off x="1187450" y="42926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Line 10"/>
          <p:cNvSpPr>
            <a:spLocks noChangeShapeType="1"/>
          </p:cNvSpPr>
          <p:nvPr/>
        </p:nvSpPr>
        <p:spPr bwMode="auto">
          <a:xfrm>
            <a:off x="1187450" y="37893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11"/>
          <p:cNvSpPr>
            <a:spLocks noChangeShapeType="1"/>
          </p:cNvSpPr>
          <p:nvPr/>
        </p:nvSpPr>
        <p:spPr bwMode="auto">
          <a:xfrm>
            <a:off x="11874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Text Box 12"/>
          <p:cNvSpPr txBox="1">
            <a:spLocks noChangeArrowheads="1"/>
          </p:cNvSpPr>
          <p:nvPr/>
        </p:nvSpPr>
        <p:spPr bwMode="auto">
          <a:xfrm>
            <a:off x="827088" y="5734050"/>
            <a:ext cx="309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43019" name="Text Box 13"/>
          <p:cNvSpPr txBox="1">
            <a:spLocks noChangeArrowheads="1"/>
          </p:cNvSpPr>
          <p:nvPr/>
        </p:nvSpPr>
        <p:spPr bwMode="auto">
          <a:xfrm>
            <a:off x="684213" y="50847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10</a:t>
            </a:r>
          </a:p>
        </p:txBody>
      </p:sp>
      <p:sp>
        <p:nvSpPr>
          <p:cNvPr id="43020" name="Text Box 14"/>
          <p:cNvSpPr txBox="1">
            <a:spLocks noChangeArrowheads="1"/>
          </p:cNvSpPr>
          <p:nvPr/>
        </p:nvSpPr>
        <p:spPr bwMode="auto">
          <a:xfrm>
            <a:off x="684213" y="4581525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20</a:t>
            </a:r>
          </a:p>
        </p:txBody>
      </p:sp>
      <p:sp>
        <p:nvSpPr>
          <p:cNvPr id="43021" name="Text Box 15"/>
          <p:cNvSpPr txBox="1">
            <a:spLocks noChangeArrowheads="1"/>
          </p:cNvSpPr>
          <p:nvPr/>
        </p:nvSpPr>
        <p:spPr bwMode="auto">
          <a:xfrm>
            <a:off x="684213" y="40767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30</a:t>
            </a:r>
          </a:p>
        </p:txBody>
      </p:sp>
      <p:sp>
        <p:nvSpPr>
          <p:cNvPr id="43022" name="Text Box 16"/>
          <p:cNvSpPr txBox="1">
            <a:spLocks noChangeArrowheads="1"/>
          </p:cNvSpPr>
          <p:nvPr/>
        </p:nvSpPr>
        <p:spPr bwMode="auto">
          <a:xfrm>
            <a:off x="684213" y="35734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40</a:t>
            </a:r>
          </a:p>
        </p:txBody>
      </p:sp>
      <p:sp>
        <p:nvSpPr>
          <p:cNvPr id="43023" name="Text Box 17"/>
          <p:cNvSpPr txBox="1">
            <a:spLocks noChangeArrowheads="1"/>
          </p:cNvSpPr>
          <p:nvPr/>
        </p:nvSpPr>
        <p:spPr bwMode="auto">
          <a:xfrm>
            <a:off x="684213" y="3068638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50</a:t>
            </a:r>
          </a:p>
        </p:txBody>
      </p:sp>
      <p:sp>
        <p:nvSpPr>
          <p:cNvPr id="43024" name="Text Box 18"/>
          <p:cNvSpPr txBox="1">
            <a:spLocks noChangeArrowheads="1"/>
          </p:cNvSpPr>
          <p:nvPr/>
        </p:nvSpPr>
        <p:spPr bwMode="auto">
          <a:xfrm rot="-5400000">
            <a:off x="-579438" y="4102101"/>
            <a:ext cx="21764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Frekuensi Kumulatif</a:t>
            </a:r>
          </a:p>
        </p:txBody>
      </p:sp>
      <p:sp>
        <p:nvSpPr>
          <p:cNvPr id="43025" name="Text Box 19"/>
          <p:cNvSpPr txBox="1">
            <a:spLocks noChangeArrowheads="1"/>
          </p:cNvSpPr>
          <p:nvPr/>
        </p:nvSpPr>
        <p:spPr bwMode="auto">
          <a:xfrm>
            <a:off x="1331913" y="5734050"/>
            <a:ext cx="504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8,5</a:t>
            </a:r>
          </a:p>
        </p:txBody>
      </p:sp>
      <p:sp>
        <p:nvSpPr>
          <p:cNvPr id="43026" name="Text Box 20"/>
          <p:cNvSpPr txBox="1">
            <a:spLocks noChangeArrowheads="1"/>
          </p:cNvSpPr>
          <p:nvPr/>
        </p:nvSpPr>
        <p:spPr bwMode="auto">
          <a:xfrm>
            <a:off x="178117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21,5</a:t>
            </a:r>
          </a:p>
        </p:txBody>
      </p:sp>
      <p:sp>
        <p:nvSpPr>
          <p:cNvPr id="43027" name="Text Box 21"/>
          <p:cNvSpPr txBox="1">
            <a:spLocks noChangeArrowheads="1"/>
          </p:cNvSpPr>
          <p:nvPr/>
        </p:nvSpPr>
        <p:spPr bwMode="auto">
          <a:xfrm>
            <a:off x="2484438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34,5</a:t>
            </a:r>
          </a:p>
        </p:txBody>
      </p:sp>
      <p:sp>
        <p:nvSpPr>
          <p:cNvPr id="43028" name="Text Box 22"/>
          <p:cNvSpPr txBox="1">
            <a:spLocks noChangeArrowheads="1"/>
          </p:cNvSpPr>
          <p:nvPr/>
        </p:nvSpPr>
        <p:spPr bwMode="auto">
          <a:xfrm>
            <a:off x="298767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47,5</a:t>
            </a:r>
          </a:p>
        </p:txBody>
      </p:sp>
      <p:sp>
        <p:nvSpPr>
          <p:cNvPr id="43029" name="Text Box 23"/>
          <p:cNvSpPr txBox="1">
            <a:spLocks noChangeArrowheads="1"/>
          </p:cNvSpPr>
          <p:nvPr/>
        </p:nvSpPr>
        <p:spPr bwMode="auto">
          <a:xfrm>
            <a:off x="3563938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60,5</a:t>
            </a:r>
          </a:p>
        </p:txBody>
      </p:sp>
      <p:sp>
        <p:nvSpPr>
          <p:cNvPr id="43030" name="Text Box 24"/>
          <p:cNvSpPr txBox="1">
            <a:spLocks noChangeArrowheads="1"/>
          </p:cNvSpPr>
          <p:nvPr/>
        </p:nvSpPr>
        <p:spPr bwMode="auto">
          <a:xfrm>
            <a:off x="4140200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73,5</a:t>
            </a:r>
          </a:p>
        </p:txBody>
      </p:sp>
      <p:sp>
        <p:nvSpPr>
          <p:cNvPr id="43031" name="Text Box 25"/>
          <p:cNvSpPr txBox="1">
            <a:spLocks noChangeArrowheads="1"/>
          </p:cNvSpPr>
          <p:nvPr/>
        </p:nvSpPr>
        <p:spPr bwMode="auto">
          <a:xfrm>
            <a:off x="4716463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86,5</a:t>
            </a:r>
          </a:p>
        </p:txBody>
      </p:sp>
      <p:sp>
        <p:nvSpPr>
          <p:cNvPr id="43032" name="Text Box 26"/>
          <p:cNvSpPr txBox="1">
            <a:spLocks noChangeArrowheads="1"/>
          </p:cNvSpPr>
          <p:nvPr/>
        </p:nvSpPr>
        <p:spPr bwMode="auto">
          <a:xfrm>
            <a:off x="529272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99,5</a:t>
            </a:r>
          </a:p>
        </p:txBody>
      </p:sp>
      <p:sp>
        <p:nvSpPr>
          <p:cNvPr id="43033" name="Text Box 27"/>
          <p:cNvSpPr txBox="1">
            <a:spLocks noChangeArrowheads="1"/>
          </p:cNvSpPr>
          <p:nvPr/>
        </p:nvSpPr>
        <p:spPr bwMode="auto">
          <a:xfrm>
            <a:off x="1331913" y="2420938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60</a:t>
            </a:r>
          </a:p>
        </p:txBody>
      </p:sp>
      <p:sp>
        <p:nvSpPr>
          <p:cNvPr id="43034" name="Text Box 28"/>
          <p:cNvSpPr txBox="1">
            <a:spLocks noChangeArrowheads="1"/>
          </p:cNvSpPr>
          <p:nvPr/>
        </p:nvSpPr>
        <p:spPr bwMode="auto">
          <a:xfrm>
            <a:off x="1979613" y="25654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57</a:t>
            </a:r>
          </a:p>
        </p:txBody>
      </p:sp>
      <p:sp>
        <p:nvSpPr>
          <p:cNvPr id="43035" name="Text Box 29"/>
          <p:cNvSpPr txBox="1">
            <a:spLocks noChangeArrowheads="1"/>
          </p:cNvSpPr>
          <p:nvPr/>
        </p:nvSpPr>
        <p:spPr bwMode="auto">
          <a:xfrm>
            <a:off x="2555875" y="27813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53</a:t>
            </a:r>
          </a:p>
        </p:txBody>
      </p:sp>
      <p:sp>
        <p:nvSpPr>
          <p:cNvPr id="43036" name="Text Box 30"/>
          <p:cNvSpPr txBox="1">
            <a:spLocks noChangeArrowheads="1"/>
          </p:cNvSpPr>
          <p:nvPr/>
        </p:nvSpPr>
        <p:spPr bwMode="auto">
          <a:xfrm>
            <a:off x="3132138" y="29972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49</a:t>
            </a:r>
          </a:p>
        </p:txBody>
      </p:sp>
      <p:sp>
        <p:nvSpPr>
          <p:cNvPr id="43037" name="Text Box 31"/>
          <p:cNvSpPr txBox="1">
            <a:spLocks noChangeArrowheads="1"/>
          </p:cNvSpPr>
          <p:nvPr/>
        </p:nvSpPr>
        <p:spPr bwMode="auto">
          <a:xfrm>
            <a:off x="3708400" y="33575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41</a:t>
            </a:r>
          </a:p>
        </p:txBody>
      </p:sp>
      <p:sp>
        <p:nvSpPr>
          <p:cNvPr id="43038" name="Text Box 32"/>
          <p:cNvSpPr txBox="1">
            <a:spLocks noChangeArrowheads="1"/>
          </p:cNvSpPr>
          <p:nvPr/>
        </p:nvSpPr>
        <p:spPr bwMode="auto">
          <a:xfrm>
            <a:off x="4284663" y="3933825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29</a:t>
            </a:r>
          </a:p>
        </p:txBody>
      </p:sp>
      <p:sp>
        <p:nvSpPr>
          <p:cNvPr id="43039" name="Text Box 33"/>
          <p:cNvSpPr txBox="1">
            <a:spLocks noChangeArrowheads="1"/>
          </p:cNvSpPr>
          <p:nvPr/>
        </p:nvSpPr>
        <p:spPr bwMode="auto">
          <a:xfrm>
            <a:off x="4932363" y="5084763"/>
            <a:ext cx="3095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</a:t>
            </a:r>
          </a:p>
        </p:txBody>
      </p:sp>
      <p:sp>
        <p:nvSpPr>
          <p:cNvPr id="43040" name="Text Box 34"/>
          <p:cNvSpPr txBox="1">
            <a:spLocks noChangeArrowheads="1"/>
          </p:cNvSpPr>
          <p:nvPr/>
        </p:nvSpPr>
        <p:spPr bwMode="auto">
          <a:xfrm>
            <a:off x="6011863" y="6021388"/>
            <a:ext cx="614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Nilai</a:t>
            </a:r>
          </a:p>
        </p:txBody>
      </p:sp>
      <p:sp>
        <p:nvSpPr>
          <p:cNvPr id="43041" name="Line 35"/>
          <p:cNvSpPr>
            <a:spLocks noChangeShapeType="1"/>
          </p:cNvSpPr>
          <p:nvPr/>
        </p:nvSpPr>
        <p:spPr bwMode="auto">
          <a:xfrm>
            <a:off x="1187450" y="27813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2" name="Text Box 36"/>
          <p:cNvSpPr txBox="1">
            <a:spLocks noChangeArrowheads="1"/>
          </p:cNvSpPr>
          <p:nvPr/>
        </p:nvSpPr>
        <p:spPr bwMode="auto">
          <a:xfrm>
            <a:off x="684213" y="25654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60</a:t>
            </a:r>
          </a:p>
        </p:txBody>
      </p:sp>
      <p:sp>
        <p:nvSpPr>
          <p:cNvPr id="43043" name="Line 44"/>
          <p:cNvSpPr>
            <a:spLocks noChangeShapeType="1"/>
          </p:cNvSpPr>
          <p:nvPr/>
        </p:nvSpPr>
        <p:spPr bwMode="auto">
          <a:xfrm>
            <a:off x="2700338" y="3141663"/>
            <a:ext cx="0" cy="26638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4" name="Line 45"/>
          <p:cNvSpPr>
            <a:spLocks noChangeShapeType="1"/>
          </p:cNvSpPr>
          <p:nvPr/>
        </p:nvSpPr>
        <p:spPr bwMode="auto">
          <a:xfrm>
            <a:off x="3276600" y="3357563"/>
            <a:ext cx="0" cy="2447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5" name="Line 46"/>
          <p:cNvSpPr>
            <a:spLocks noChangeShapeType="1"/>
          </p:cNvSpPr>
          <p:nvPr/>
        </p:nvSpPr>
        <p:spPr bwMode="auto">
          <a:xfrm>
            <a:off x="3851275" y="3716338"/>
            <a:ext cx="0" cy="20891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6" name="Line 47"/>
          <p:cNvSpPr>
            <a:spLocks noChangeShapeType="1"/>
          </p:cNvSpPr>
          <p:nvPr/>
        </p:nvSpPr>
        <p:spPr bwMode="auto">
          <a:xfrm>
            <a:off x="4427538" y="4365625"/>
            <a:ext cx="0" cy="14398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7" name="Line 48"/>
          <p:cNvSpPr>
            <a:spLocks noChangeShapeType="1"/>
          </p:cNvSpPr>
          <p:nvPr/>
        </p:nvSpPr>
        <p:spPr bwMode="auto">
          <a:xfrm>
            <a:off x="5003800" y="55165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8" name="Line 51"/>
          <p:cNvSpPr>
            <a:spLocks noChangeShapeType="1"/>
          </p:cNvSpPr>
          <p:nvPr/>
        </p:nvSpPr>
        <p:spPr bwMode="auto">
          <a:xfrm flipH="1">
            <a:off x="1258888" y="5516563"/>
            <a:ext cx="37449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9" name="Line 52"/>
          <p:cNvSpPr>
            <a:spLocks noChangeShapeType="1"/>
          </p:cNvSpPr>
          <p:nvPr/>
        </p:nvSpPr>
        <p:spPr bwMode="auto">
          <a:xfrm flipH="1">
            <a:off x="1258888" y="4365625"/>
            <a:ext cx="31686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0" name="Line 53"/>
          <p:cNvSpPr>
            <a:spLocks noChangeShapeType="1"/>
          </p:cNvSpPr>
          <p:nvPr/>
        </p:nvSpPr>
        <p:spPr bwMode="auto">
          <a:xfrm flipH="1">
            <a:off x="1258888" y="3357563"/>
            <a:ext cx="20177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1" name="Line 54"/>
          <p:cNvSpPr>
            <a:spLocks noChangeShapeType="1"/>
          </p:cNvSpPr>
          <p:nvPr/>
        </p:nvSpPr>
        <p:spPr bwMode="auto">
          <a:xfrm flipH="1">
            <a:off x="1258888" y="3141663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2" name="Line 55"/>
          <p:cNvSpPr>
            <a:spLocks noChangeShapeType="1"/>
          </p:cNvSpPr>
          <p:nvPr/>
        </p:nvSpPr>
        <p:spPr bwMode="auto">
          <a:xfrm flipH="1">
            <a:off x="1258888" y="2924175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3" name="Line 56"/>
          <p:cNvSpPr>
            <a:spLocks noChangeShapeType="1"/>
          </p:cNvSpPr>
          <p:nvPr/>
        </p:nvSpPr>
        <p:spPr bwMode="auto">
          <a:xfrm>
            <a:off x="1258888" y="27813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4" name="Line 57"/>
          <p:cNvSpPr>
            <a:spLocks noChangeShapeType="1"/>
          </p:cNvSpPr>
          <p:nvPr/>
        </p:nvSpPr>
        <p:spPr bwMode="auto">
          <a:xfrm>
            <a:off x="2124075" y="2924175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5" name="Text Box 58"/>
          <p:cNvSpPr txBox="1">
            <a:spLocks noChangeArrowheads="1"/>
          </p:cNvSpPr>
          <p:nvPr/>
        </p:nvSpPr>
        <p:spPr bwMode="auto">
          <a:xfrm>
            <a:off x="468313" y="1371600"/>
            <a:ext cx="77957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 dirty="0" err="1" smtClean="0"/>
              <a:t>Ogive</a:t>
            </a:r>
            <a:r>
              <a:rPr lang="en-US" b="1" dirty="0" smtClean="0"/>
              <a:t> </a:t>
            </a:r>
            <a:r>
              <a:rPr lang="en-US" b="1" dirty="0" err="1"/>
              <a:t>Frekuensi</a:t>
            </a:r>
            <a:r>
              <a:rPr lang="en-US" b="1" dirty="0"/>
              <a:t> </a:t>
            </a:r>
            <a:r>
              <a:rPr lang="en-US" b="1" dirty="0" err="1"/>
              <a:t>Kumulatif</a:t>
            </a:r>
            <a:r>
              <a:rPr lang="en-US" b="1" dirty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Negatif</a:t>
            </a:r>
            <a:r>
              <a:rPr lang="en-US" b="1" dirty="0"/>
              <a:t>” </a:t>
            </a:r>
            <a:r>
              <a:rPr lang="en-US" b="1" dirty="0" smtClean="0"/>
              <a:t>(</a:t>
            </a:r>
            <a:r>
              <a:rPr lang="en-US" b="1" dirty="0" err="1" smtClean="0"/>
              <a:t>Lebih</a:t>
            </a:r>
            <a:r>
              <a:rPr lang="en-US" b="1" dirty="0" smtClean="0"/>
              <a:t> Dari)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Statistika</a:t>
            </a:r>
            <a:endParaRPr lang="en-US" dirty="0"/>
          </a:p>
        </p:txBody>
      </p:sp>
      <p:sp>
        <p:nvSpPr>
          <p:cNvPr id="43056" name="Line 59"/>
          <p:cNvSpPr>
            <a:spLocks noChangeShapeType="1"/>
          </p:cNvSpPr>
          <p:nvPr/>
        </p:nvSpPr>
        <p:spPr bwMode="auto">
          <a:xfrm flipV="1">
            <a:off x="1547813" y="27813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7" name="Line 60"/>
          <p:cNvSpPr>
            <a:spLocks noChangeShapeType="1"/>
          </p:cNvSpPr>
          <p:nvPr/>
        </p:nvSpPr>
        <p:spPr bwMode="auto">
          <a:xfrm>
            <a:off x="1258888" y="3716338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8" name="Line 61"/>
          <p:cNvSpPr>
            <a:spLocks noChangeShapeType="1"/>
          </p:cNvSpPr>
          <p:nvPr/>
        </p:nvSpPr>
        <p:spPr bwMode="auto">
          <a:xfrm flipH="1" flipV="1">
            <a:off x="5003800" y="5516563"/>
            <a:ext cx="576263" cy="28892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9" name="Line 62"/>
          <p:cNvSpPr>
            <a:spLocks noChangeShapeType="1"/>
          </p:cNvSpPr>
          <p:nvPr/>
        </p:nvSpPr>
        <p:spPr bwMode="auto">
          <a:xfrm>
            <a:off x="1547813" y="2781300"/>
            <a:ext cx="576262" cy="14287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0" name="Line 63"/>
          <p:cNvSpPr>
            <a:spLocks noChangeShapeType="1"/>
          </p:cNvSpPr>
          <p:nvPr/>
        </p:nvSpPr>
        <p:spPr bwMode="auto">
          <a:xfrm>
            <a:off x="2124075" y="2924175"/>
            <a:ext cx="576263" cy="2174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1" name="Line 64"/>
          <p:cNvSpPr>
            <a:spLocks noChangeShapeType="1"/>
          </p:cNvSpPr>
          <p:nvPr/>
        </p:nvSpPr>
        <p:spPr bwMode="auto">
          <a:xfrm>
            <a:off x="2700338" y="3141663"/>
            <a:ext cx="576262" cy="215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2" name="Line 65"/>
          <p:cNvSpPr>
            <a:spLocks noChangeShapeType="1"/>
          </p:cNvSpPr>
          <p:nvPr/>
        </p:nvSpPr>
        <p:spPr bwMode="auto">
          <a:xfrm>
            <a:off x="3276600" y="3357563"/>
            <a:ext cx="574675" cy="35877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3" name="Line 66"/>
          <p:cNvSpPr>
            <a:spLocks noChangeShapeType="1"/>
          </p:cNvSpPr>
          <p:nvPr/>
        </p:nvSpPr>
        <p:spPr bwMode="auto">
          <a:xfrm>
            <a:off x="3851275" y="3716338"/>
            <a:ext cx="576263" cy="6492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64" name="Line 67"/>
          <p:cNvSpPr>
            <a:spLocks noChangeShapeType="1"/>
          </p:cNvSpPr>
          <p:nvPr/>
        </p:nvSpPr>
        <p:spPr bwMode="auto">
          <a:xfrm>
            <a:off x="4427538" y="4365625"/>
            <a:ext cx="576262" cy="115093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73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OGIVE (</a:t>
            </a:r>
            <a:r>
              <a:rPr lang="en-US" dirty="0" err="1" smtClean="0"/>
              <a:t>lanjutan</a:t>
            </a:r>
            <a:r>
              <a:rPr lang="en-US" dirty="0" smtClean="0"/>
              <a:t>)</a:t>
            </a:r>
          </a:p>
        </p:txBody>
      </p:sp>
      <p:sp>
        <p:nvSpPr>
          <p:cNvPr id="44035" name="Line 4"/>
          <p:cNvSpPr>
            <a:spLocks noChangeShapeType="1"/>
          </p:cNvSpPr>
          <p:nvPr/>
        </p:nvSpPr>
        <p:spPr bwMode="auto">
          <a:xfrm>
            <a:off x="1258888" y="2636838"/>
            <a:ext cx="0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Line 5"/>
          <p:cNvSpPr>
            <a:spLocks noChangeShapeType="1"/>
          </p:cNvSpPr>
          <p:nvPr/>
        </p:nvSpPr>
        <p:spPr bwMode="auto">
          <a:xfrm>
            <a:off x="1258888" y="5805488"/>
            <a:ext cx="568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Line 6"/>
          <p:cNvSpPr>
            <a:spLocks noChangeShapeType="1"/>
          </p:cNvSpPr>
          <p:nvPr/>
        </p:nvSpPr>
        <p:spPr bwMode="auto">
          <a:xfrm>
            <a:off x="1187450" y="53006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8" name="Line 7"/>
          <p:cNvSpPr>
            <a:spLocks noChangeShapeType="1"/>
          </p:cNvSpPr>
          <p:nvPr/>
        </p:nvSpPr>
        <p:spPr bwMode="auto">
          <a:xfrm>
            <a:off x="1187450" y="47974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9" name="Line 8"/>
          <p:cNvSpPr>
            <a:spLocks noChangeShapeType="1"/>
          </p:cNvSpPr>
          <p:nvPr/>
        </p:nvSpPr>
        <p:spPr bwMode="auto">
          <a:xfrm>
            <a:off x="1187450" y="42926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0" name="Line 9"/>
          <p:cNvSpPr>
            <a:spLocks noChangeShapeType="1"/>
          </p:cNvSpPr>
          <p:nvPr/>
        </p:nvSpPr>
        <p:spPr bwMode="auto">
          <a:xfrm>
            <a:off x="1187450" y="37893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Line 10"/>
          <p:cNvSpPr>
            <a:spLocks noChangeShapeType="1"/>
          </p:cNvSpPr>
          <p:nvPr/>
        </p:nvSpPr>
        <p:spPr bwMode="auto">
          <a:xfrm>
            <a:off x="11874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Text Box 11"/>
          <p:cNvSpPr txBox="1">
            <a:spLocks noChangeArrowheads="1"/>
          </p:cNvSpPr>
          <p:nvPr/>
        </p:nvSpPr>
        <p:spPr bwMode="auto">
          <a:xfrm>
            <a:off x="827088" y="5734050"/>
            <a:ext cx="309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44043" name="Text Box 12"/>
          <p:cNvSpPr txBox="1">
            <a:spLocks noChangeArrowheads="1"/>
          </p:cNvSpPr>
          <p:nvPr/>
        </p:nvSpPr>
        <p:spPr bwMode="auto">
          <a:xfrm>
            <a:off x="684213" y="50847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10</a:t>
            </a:r>
          </a:p>
        </p:txBody>
      </p:sp>
      <p:sp>
        <p:nvSpPr>
          <p:cNvPr id="44044" name="Text Box 13"/>
          <p:cNvSpPr txBox="1">
            <a:spLocks noChangeArrowheads="1"/>
          </p:cNvSpPr>
          <p:nvPr/>
        </p:nvSpPr>
        <p:spPr bwMode="auto">
          <a:xfrm>
            <a:off x="684213" y="4581525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20</a:t>
            </a:r>
          </a:p>
        </p:txBody>
      </p:sp>
      <p:sp>
        <p:nvSpPr>
          <p:cNvPr id="44045" name="Text Box 14"/>
          <p:cNvSpPr txBox="1">
            <a:spLocks noChangeArrowheads="1"/>
          </p:cNvSpPr>
          <p:nvPr/>
        </p:nvSpPr>
        <p:spPr bwMode="auto">
          <a:xfrm>
            <a:off x="684213" y="40767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30</a:t>
            </a:r>
          </a:p>
        </p:txBody>
      </p:sp>
      <p:sp>
        <p:nvSpPr>
          <p:cNvPr id="44046" name="Text Box 15"/>
          <p:cNvSpPr txBox="1">
            <a:spLocks noChangeArrowheads="1"/>
          </p:cNvSpPr>
          <p:nvPr/>
        </p:nvSpPr>
        <p:spPr bwMode="auto">
          <a:xfrm>
            <a:off x="684213" y="3573463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40</a:t>
            </a:r>
          </a:p>
        </p:txBody>
      </p:sp>
      <p:sp>
        <p:nvSpPr>
          <p:cNvPr id="44047" name="Text Box 16"/>
          <p:cNvSpPr txBox="1">
            <a:spLocks noChangeArrowheads="1"/>
          </p:cNvSpPr>
          <p:nvPr/>
        </p:nvSpPr>
        <p:spPr bwMode="auto">
          <a:xfrm>
            <a:off x="684213" y="3068638"/>
            <a:ext cx="434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50</a:t>
            </a:r>
          </a:p>
        </p:txBody>
      </p:sp>
      <p:sp>
        <p:nvSpPr>
          <p:cNvPr id="44048" name="Text Box 17"/>
          <p:cNvSpPr txBox="1">
            <a:spLocks noChangeArrowheads="1"/>
          </p:cNvSpPr>
          <p:nvPr/>
        </p:nvSpPr>
        <p:spPr bwMode="auto">
          <a:xfrm rot="-5400000">
            <a:off x="-579438" y="4102101"/>
            <a:ext cx="21764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Frekuensi Kumulatif</a:t>
            </a:r>
          </a:p>
        </p:txBody>
      </p:sp>
      <p:sp>
        <p:nvSpPr>
          <p:cNvPr id="44049" name="Text Box 18"/>
          <p:cNvSpPr txBox="1">
            <a:spLocks noChangeArrowheads="1"/>
          </p:cNvSpPr>
          <p:nvPr/>
        </p:nvSpPr>
        <p:spPr bwMode="auto">
          <a:xfrm>
            <a:off x="1331913" y="5734050"/>
            <a:ext cx="504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8,5</a:t>
            </a:r>
          </a:p>
        </p:txBody>
      </p:sp>
      <p:sp>
        <p:nvSpPr>
          <p:cNvPr id="44050" name="Text Box 19"/>
          <p:cNvSpPr txBox="1">
            <a:spLocks noChangeArrowheads="1"/>
          </p:cNvSpPr>
          <p:nvPr/>
        </p:nvSpPr>
        <p:spPr bwMode="auto">
          <a:xfrm>
            <a:off x="178117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21,5</a:t>
            </a:r>
          </a:p>
        </p:txBody>
      </p:sp>
      <p:sp>
        <p:nvSpPr>
          <p:cNvPr id="44051" name="Text Box 20"/>
          <p:cNvSpPr txBox="1">
            <a:spLocks noChangeArrowheads="1"/>
          </p:cNvSpPr>
          <p:nvPr/>
        </p:nvSpPr>
        <p:spPr bwMode="auto">
          <a:xfrm>
            <a:off x="2484438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34,5</a:t>
            </a:r>
          </a:p>
        </p:txBody>
      </p:sp>
      <p:sp>
        <p:nvSpPr>
          <p:cNvPr id="44052" name="Text Box 21"/>
          <p:cNvSpPr txBox="1">
            <a:spLocks noChangeArrowheads="1"/>
          </p:cNvSpPr>
          <p:nvPr/>
        </p:nvSpPr>
        <p:spPr bwMode="auto">
          <a:xfrm>
            <a:off x="298767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47,5</a:t>
            </a:r>
          </a:p>
        </p:txBody>
      </p:sp>
      <p:sp>
        <p:nvSpPr>
          <p:cNvPr id="44053" name="Text Box 22"/>
          <p:cNvSpPr txBox="1">
            <a:spLocks noChangeArrowheads="1"/>
          </p:cNvSpPr>
          <p:nvPr/>
        </p:nvSpPr>
        <p:spPr bwMode="auto">
          <a:xfrm>
            <a:off x="3563938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60,5</a:t>
            </a:r>
          </a:p>
        </p:txBody>
      </p:sp>
      <p:sp>
        <p:nvSpPr>
          <p:cNvPr id="44054" name="Text Box 23"/>
          <p:cNvSpPr txBox="1">
            <a:spLocks noChangeArrowheads="1"/>
          </p:cNvSpPr>
          <p:nvPr/>
        </p:nvSpPr>
        <p:spPr bwMode="auto">
          <a:xfrm>
            <a:off x="4140200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73,5</a:t>
            </a:r>
          </a:p>
        </p:txBody>
      </p:sp>
      <p:sp>
        <p:nvSpPr>
          <p:cNvPr id="44055" name="Text Box 24"/>
          <p:cNvSpPr txBox="1">
            <a:spLocks noChangeArrowheads="1"/>
          </p:cNvSpPr>
          <p:nvPr/>
        </p:nvSpPr>
        <p:spPr bwMode="auto">
          <a:xfrm>
            <a:off x="4716463" y="57340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86,5</a:t>
            </a:r>
          </a:p>
        </p:txBody>
      </p:sp>
      <p:sp>
        <p:nvSpPr>
          <p:cNvPr id="44056" name="Text Box 25"/>
          <p:cNvSpPr txBox="1">
            <a:spLocks noChangeArrowheads="1"/>
          </p:cNvSpPr>
          <p:nvPr/>
        </p:nvSpPr>
        <p:spPr bwMode="auto">
          <a:xfrm>
            <a:off x="5292725" y="5942013"/>
            <a:ext cx="630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99,5</a:t>
            </a:r>
          </a:p>
        </p:txBody>
      </p:sp>
      <p:sp>
        <p:nvSpPr>
          <p:cNvPr id="44057" name="Text Box 33"/>
          <p:cNvSpPr txBox="1">
            <a:spLocks noChangeArrowheads="1"/>
          </p:cNvSpPr>
          <p:nvPr/>
        </p:nvSpPr>
        <p:spPr bwMode="auto">
          <a:xfrm>
            <a:off x="6011863" y="6021388"/>
            <a:ext cx="614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Nilai</a:t>
            </a:r>
          </a:p>
        </p:txBody>
      </p:sp>
      <p:sp>
        <p:nvSpPr>
          <p:cNvPr id="44058" name="Line 34"/>
          <p:cNvSpPr>
            <a:spLocks noChangeShapeType="1"/>
          </p:cNvSpPr>
          <p:nvPr/>
        </p:nvSpPr>
        <p:spPr bwMode="auto">
          <a:xfrm>
            <a:off x="1187450" y="27813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Text Box 35"/>
          <p:cNvSpPr txBox="1">
            <a:spLocks noChangeArrowheads="1"/>
          </p:cNvSpPr>
          <p:nvPr/>
        </p:nvSpPr>
        <p:spPr bwMode="auto">
          <a:xfrm>
            <a:off x="684213" y="25654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60</a:t>
            </a:r>
          </a:p>
        </p:txBody>
      </p:sp>
      <p:sp>
        <p:nvSpPr>
          <p:cNvPr id="44060" name="Line 36"/>
          <p:cNvSpPr>
            <a:spLocks noChangeShapeType="1"/>
          </p:cNvSpPr>
          <p:nvPr/>
        </p:nvSpPr>
        <p:spPr bwMode="auto">
          <a:xfrm flipV="1">
            <a:off x="1547813" y="5661025"/>
            <a:ext cx="576262" cy="14446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1" name="Line 37"/>
          <p:cNvSpPr>
            <a:spLocks noChangeShapeType="1"/>
          </p:cNvSpPr>
          <p:nvPr/>
        </p:nvSpPr>
        <p:spPr bwMode="auto">
          <a:xfrm flipV="1">
            <a:off x="2124075" y="5445125"/>
            <a:ext cx="576263" cy="215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2" name="Line 38"/>
          <p:cNvSpPr>
            <a:spLocks noChangeShapeType="1"/>
          </p:cNvSpPr>
          <p:nvPr/>
        </p:nvSpPr>
        <p:spPr bwMode="auto">
          <a:xfrm flipV="1">
            <a:off x="2700338" y="5229225"/>
            <a:ext cx="576262" cy="215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3" name="Line 39"/>
          <p:cNvSpPr>
            <a:spLocks noChangeShapeType="1"/>
          </p:cNvSpPr>
          <p:nvPr/>
        </p:nvSpPr>
        <p:spPr bwMode="auto">
          <a:xfrm flipV="1">
            <a:off x="3276600" y="4868863"/>
            <a:ext cx="574675" cy="36036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4" name="Line 40"/>
          <p:cNvSpPr>
            <a:spLocks noChangeShapeType="1"/>
          </p:cNvSpPr>
          <p:nvPr/>
        </p:nvSpPr>
        <p:spPr bwMode="auto">
          <a:xfrm flipV="1">
            <a:off x="3851275" y="4149725"/>
            <a:ext cx="576263" cy="71913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5" name="Line 41"/>
          <p:cNvSpPr>
            <a:spLocks noChangeShapeType="1"/>
          </p:cNvSpPr>
          <p:nvPr/>
        </p:nvSpPr>
        <p:spPr bwMode="auto">
          <a:xfrm flipV="1">
            <a:off x="4427538" y="3068638"/>
            <a:ext cx="576262" cy="10810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6" name="Line 42"/>
          <p:cNvSpPr>
            <a:spLocks noChangeShapeType="1"/>
          </p:cNvSpPr>
          <p:nvPr/>
        </p:nvSpPr>
        <p:spPr bwMode="auto">
          <a:xfrm flipV="1">
            <a:off x="5003800" y="2781300"/>
            <a:ext cx="576263" cy="28733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7" name="Text Box 57"/>
          <p:cNvSpPr txBox="1">
            <a:spLocks noChangeArrowheads="1"/>
          </p:cNvSpPr>
          <p:nvPr/>
        </p:nvSpPr>
        <p:spPr bwMode="auto">
          <a:xfrm>
            <a:off x="468313" y="1219200"/>
            <a:ext cx="749750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dirty="0" err="1" smtClean="0"/>
              <a:t>Ogive</a:t>
            </a:r>
            <a:r>
              <a:rPr lang="en-US" dirty="0" smtClean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Kumulatif</a:t>
            </a:r>
            <a:r>
              <a:rPr lang="en-US" dirty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Dari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Dari</a:t>
            </a:r>
          </a:p>
          <a:p>
            <a:pPr eaLnBrk="1" hangingPunct="1"/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Statistika</a:t>
            </a:r>
            <a:endParaRPr lang="en-US" dirty="0"/>
          </a:p>
        </p:txBody>
      </p:sp>
      <p:sp>
        <p:nvSpPr>
          <p:cNvPr id="44068" name="Line 59"/>
          <p:cNvSpPr>
            <a:spLocks noChangeShapeType="1"/>
          </p:cNvSpPr>
          <p:nvPr/>
        </p:nvSpPr>
        <p:spPr bwMode="auto">
          <a:xfrm flipH="1" flipV="1">
            <a:off x="5003800" y="5516563"/>
            <a:ext cx="576263" cy="28892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9" name="Line 60"/>
          <p:cNvSpPr>
            <a:spLocks noChangeShapeType="1"/>
          </p:cNvSpPr>
          <p:nvPr/>
        </p:nvSpPr>
        <p:spPr bwMode="auto">
          <a:xfrm>
            <a:off x="1547813" y="2781300"/>
            <a:ext cx="576262" cy="14287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0" name="Line 61"/>
          <p:cNvSpPr>
            <a:spLocks noChangeShapeType="1"/>
          </p:cNvSpPr>
          <p:nvPr/>
        </p:nvSpPr>
        <p:spPr bwMode="auto">
          <a:xfrm>
            <a:off x="2124075" y="2924175"/>
            <a:ext cx="576263" cy="2174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1" name="Line 62"/>
          <p:cNvSpPr>
            <a:spLocks noChangeShapeType="1"/>
          </p:cNvSpPr>
          <p:nvPr/>
        </p:nvSpPr>
        <p:spPr bwMode="auto">
          <a:xfrm>
            <a:off x="2700338" y="3141663"/>
            <a:ext cx="576262" cy="215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Line 63"/>
          <p:cNvSpPr>
            <a:spLocks noChangeShapeType="1"/>
          </p:cNvSpPr>
          <p:nvPr/>
        </p:nvSpPr>
        <p:spPr bwMode="auto">
          <a:xfrm>
            <a:off x="3276600" y="3357563"/>
            <a:ext cx="574675" cy="358775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64"/>
          <p:cNvSpPr>
            <a:spLocks noChangeShapeType="1"/>
          </p:cNvSpPr>
          <p:nvPr/>
        </p:nvSpPr>
        <p:spPr bwMode="auto">
          <a:xfrm>
            <a:off x="3851275" y="3716338"/>
            <a:ext cx="576263" cy="6492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65"/>
          <p:cNvSpPr>
            <a:spLocks noChangeShapeType="1"/>
          </p:cNvSpPr>
          <p:nvPr/>
        </p:nvSpPr>
        <p:spPr bwMode="auto">
          <a:xfrm>
            <a:off x="4427538" y="4365625"/>
            <a:ext cx="576262" cy="115093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Text Box 67"/>
          <p:cNvSpPr txBox="1">
            <a:spLocks noChangeArrowheads="1"/>
          </p:cNvSpPr>
          <p:nvPr/>
        </p:nvSpPr>
        <p:spPr bwMode="auto">
          <a:xfrm>
            <a:off x="5651500" y="2852738"/>
            <a:ext cx="32441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dirty="0" err="1"/>
              <a:t>K</a:t>
            </a:r>
            <a:r>
              <a:rPr lang="en-US" dirty="0" err="1" smtClean="0"/>
              <a:t>urva</a:t>
            </a:r>
            <a:r>
              <a:rPr lang="en-US" dirty="0" smtClean="0"/>
              <a:t> </a:t>
            </a:r>
            <a:r>
              <a:rPr lang="en-US" dirty="0" err="1"/>
              <a:t>O</a:t>
            </a:r>
            <a:r>
              <a:rPr lang="en-US" dirty="0" err="1" smtClean="0"/>
              <a:t>gif</a:t>
            </a:r>
            <a:r>
              <a:rPr lang="en-US" dirty="0" smtClean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</p:txBody>
      </p:sp>
      <p:sp>
        <p:nvSpPr>
          <p:cNvPr id="44076" name="Text Box 68"/>
          <p:cNvSpPr txBox="1">
            <a:spLocks noChangeArrowheads="1"/>
          </p:cNvSpPr>
          <p:nvPr/>
        </p:nvSpPr>
        <p:spPr bwMode="auto">
          <a:xfrm>
            <a:off x="1692275" y="2492375"/>
            <a:ext cx="29544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dirty="0" err="1"/>
              <a:t>K</a:t>
            </a:r>
            <a:r>
              <a:rPr lang="en-US" dirty="0" err="1" smtClean="0"/>
              <a:t>urva</a:t>
            </a:r>
            <a:r>
              <a:rPr lang="en-US" dirty="0" smtClean="0"/>
              <a:t> </a:t>
            </a:r>
            <a:r>
              <a:rPr lang="en-US" dirty="0" err="1" smtClean="0"/>
              <a:t>Ogif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</p:txBody>
      </p: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00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410200"/>
          </a:xfrm>
        </p:spPr>
        <p:txBody>
          <a:bodyPr/>
          <a:lstStyle/>
          <a:p>
            <a:pPr marL="27432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 err="1" smtClean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Susunlah</a:t>
            </a:r>
            <a:r>
              <a:rPr lang="en-US" sz="2200" dirty="0" smtClean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tabel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distribusi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frekuensi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dari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distribusi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nilai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ujian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statistik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dari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200" dirty="0" smtClean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 76 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orang </a:t>
            </a:r>
            <a:r>
              <a:rPr lang="en-US" sz="2200" dirty="0" err="1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mahasiswa</a:t>
            </a: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!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Raw Data: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45720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60 50 60 75 60 55 80 60 50 90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45720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50 65 70 80 70 40 50 60 45 45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45720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40 45 60 70 70 80 90 80 75 60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45720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50 45 40 50 60 80 60 60 70 40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45720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75 70 80 70 60 50 60 70 85 85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45720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60 50 45 50 60 70 70 80 90 85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45720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60 80 60 50 70 60 70 60 80 60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45720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444444"/>
                </a:solidFill>
                <a:latin typeface="Times New Roman"/>
                <a:ea typeface="Times New Roman"/>
                <a:cs typeface="Arial"/>
              </a:rPr>
              <a:t>75 60 50 50 60 65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 err="1">
                <a:latin typeface="Calibri"/>
                <a:ea typeface="Calibri"/>
                <a:cs typeface="Arial"/>
              </a:rPr>
              <a:t>Gambarkan</a:t>
            </a:r>
            <a:r>
              <a:rPr lang="en-US" sz="2200" dirty="0">
                <a:latin typeface="Calibri"/>
                <a:ea typeface="Calibri"/>
                <a:cs typeface="Arial"/>
              </a:rPr>
              <a:t> </a:t>
            </a:r>
            <a:r>
              <a:rPr lang="en-US" sz="2200" dirty="0" smtClean="0">
                <a:latin typeface="Calibri"/>
                <a:ea typeface="Calibri"/>
                <a:cs typeface="Arial"/>
              </a:rPr>
              <a:t>1) </a:t>
            </a:r>
            <a:r>
              <a:rPr lang="en-US" sz="2200" dirty="0" err="1" smtClean="0">
                <a:latin typeface="Calibri"/>
                <a:ea typeface="Calibri"/>
                <a:cs typeface="Arial"/>
              </a:rPr>
              <a:t>histoagram</a:t>
            </a:r>
            <a:r>
              <a:rPr lang="en-US" sz="2200" dirty="0">
                <a:latin typeface="Calibri"/>
                <a:ea typeface="Calibri"/>
                <a:cs typeface="Arial"/>
              </a:rPr>
              <a:t>, </a:t>
            </a:r>
            <a:r>
              <a:rPr lang="en-US" sz="2200" dirty="0" smtClean="0">
                <a:latin typeface="Calibri"/>
                <a:ea typeface="Calibri"/>
                <a:cs typeface="Arial"/>
              </a:rPr>
              <a:t>2)polygon  </a:t>
            </a:r>
            <a:r>
              <a:rPr lang="en-US" sz="2200" dirty="0" err="1">
                <a:latin typeface="Calibri"/>
                <a:ea typeface="Calibri"/>
                <a:cs typeface="Arial"/>
              </a:rPr>
              <a:t>dan</a:t>
            </a:r>
            <a:r>
              <a:rPr lang="en-US" sz="2200" dirty="0">
                <a:latin typeface="Calibri"/>
                <a:ea typeface="Calibri"/>
                <a:cs typeface="Arial"/>
              </a:rPr>
              <a:t> </a:t>
            </a:r>
            <a:r>
              <a:rPr lang="en-US" sz="2200" dirty="0" smtClean="0">
                <a:latin typeface="Calibri"/>
                <a:ea typeface="Calibri"/>
                <a:cs typeface="Arial"/>
              </a:rPr>
              <a:t>3)</a:t>
            </a:r>
            <a:r>
              <a:rPr lang="en-US" sz="2200" dirty="0" err="1" smtClean="0">
                <a:latin typeface="Calibri"/>
                <a:ea typeface="Calibri"/>
                <a:cs typeface="Arial"/>
              </a:rPr>
              <a:t>ogive</a:t>
            </a:r>
            <a:r>
              <a:rPr lang="en-US" sz="2200" dirty="0" smtClean="0">
                <a:latin typeface="Calibri"/>
                <a:ea typeface="Calibri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Frekuensi</a:t>
            </a:r>
            <a:r>
              <a:rPr lang="en-US" sz="2200" dirty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kumulatif</a:t>
            </a:r>
            <a:r>
              <a:rPr lang="en-US" sz="2200" dirty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200" dirty="0" smtClean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200" dirty="0" smtClean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    </a:t>
            </a:r>
            <a:r>
              <a:rPr lang="en-US" sz="2200" dirty="0" err="1" smtClean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lebih</a:t>
            </a:r>
            <a:r>
              <a:rPr lang="en-US" sz="2200" dirty="0" smtClean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dari</a:t>
            </a:r>
            <a:r>
              <a:rPr lang="en-US" sz="2200" dirty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200" dirty="0" smtClean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200" dirty="0" err="1" smtClean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dan</a:t>
            </a:r>
            <a:r>
              <a:rPr lang="en-US" sz="2200" dirty="0" smtClean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kurang</a:t>
            </a:r>
            <a:r>
              <a:rPr lang="en-US" sz="2200" dirty="0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200" dirty="0" err="1">
                <a:solidFill>
                  <a:srgbClr val="444444"/>
                </a:solidFill>
                <a:latin typeface="Calibri"/>
                <a:ea typeface="Calibri"/>
                <a:cs typeface="Arial"/>
              </a:rPr>
              <a:t>dari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4275" y="274638"/>
            <a:ext cx="8492525" cy="639762"/>
          </a:xfrm>
        </p:spPr>
        <p:txBody>
          <a:bodyPr>
            <a:normAutofit fontScale="90000"/>
          </a:bodyPr>
          <a:lstStyle/>
          <a:p>
            <a:r>
              <a:rPr lang="en-US" sz="4400" u="sng" dirty="0" err="1" smtClean="0">
                <a:latin typeface="Calibri"/>
                <a:ea typeface="Calibri"/>
                <a:cs typeface="Arial"/>
              </a:rPr>
              <a:t>Latihan</a:t>
            </a:r>
            <a:r>
              <a:rPr lang="en-US" sz="4400" u="sng" dirty="0" smtClean="0">
                <a:latin typeface="Calibri"/>
                <a:ea typeface="Calibri"/>
                <a:cs typeface="Arial"/>
              </a:rPr>
              <a:t> </a:t>
            </a:r>
            <a:r>
              <a:rPr lang="en-US" sz="4400" u="sng" dirty="0" err="1" smtClean="0">
                <a:latin typeface="Calibri"/>
                <a:ea typeface="Calibri"/>
                <a:cs typeface="Arial"/>
              </a:rPr>
              <a:t>Soal</a:t>
            </a:r>
            <a:r>
              <a:rPr lang="en-US" sz="4400" u="sng" dirty="0" smtClean="0">
                <a:latin typeface="Calibri"/>
                <a:ea typeface="Calibri"/>
                <a:cs typeface="Arial"/>
              </a:rPr>
              <a:t> </a:t>
            </a:r>
            <a:r>
              <a:rPr lang="en-US" sz="4400" u="sng" dirty="0">
                <a:latin typeface="Calibri"/>
                <a:ea typeface="Calibri"/>
                <a:cs typeface="Arial"/>
              </a:rPr>
              <a:t>: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209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562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pengelompokan</a:t>
            </a:r>
            <a:r>
              <a:rPr lang="en-US" b="1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angka-angka</a:t>
            </a:r>
            <a:r>
              <a:rPr lang="en-US" dirty="0" smtClean="0"/>
              <a:t>.</a:t>
            </a:r>
          </a:p>
          <a:p>
            <a:pPr marL="109537" indent="0">
              <a:spcAft>
                <a:spcPts val="600"/>
              </a:spcAft>
              <a:buNone/>
            </a:pPr>
            <a:endParaRPr lang="en-US" dirty="0"/>
          </a:p>
          <a:p>
            <a:r>
              <a:rPr lang="en-US" b="1" dirty="0" err="1"/>
              <a:t>Kelemahan</a:t>
            </a:r>
            <a:r>
              <a:rPr lang="en-US" b="1" dirty="0"/>
              <a:t> </a:t>
            </a:r>
            <a:r>
              <a:rPr lang="en-US" b="1" dirty="0" err="1"/>
              <a:t>distribusi</a:t>
            </a:r>
            <a:r>
              <a:rPr lang="en-US" b="1" dirty="0"/>
              <a:t> </a:t>
            </a:r>
            <a:r>
              <a:rPr lang="en-US" b="1" dirty="0" err="1"/>
              <a:t>frekuensi</a:t>
            </a:r>
            <a:r>
              <a:rPr lang="en-US" b="1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hilang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509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457200" y="381000"/>
            <a:ext cx="8382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GB" sz="3200" b="1" dirty="0" err="1" smtClean="0"/>
              <a:t>Istilah-Istilah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Dalam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Pembuatan</a:t>
            </a:r>
            <a:r>
              <a:rPr lang="en-GB" sz="3200" b="1" dirty="0" smtClean="0"/>
              <a:t>  </a:t>
            </a:r>
            <a:r>
              <a:rPr lang="en-GB" sz="3200" b="1" dirty="0" err="1"/>
              <a:t>tabel</a:t>
            </a:r>
            <a:r>
              <a:rPr lang="en-GB" sz="3200" b="1" dirty="0"/>
              <a:t> </a:t>
            </a:r>
            <a:r>
              <a:rPr lang="en-GB" sz="3200" b="1" dirty="0" err="1"/>
              <a:t>distribusi</a:t>
            </a:r>
            <a:r>
              <a:rPr lang="en-GB" sz="3200" b="1" dirty="0"/>
              <a:t> </a:t>
            </a:r>
            <a:r>
              <a:rPr lang="en-GB" sz="3200" b="1" dirty="0" err="1" smtClean="0"/>
              <a:t>frekuensi</a:t>
            </a:r>
            <a:endParaRPr lang="sv-SE" sz="3200" b="1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105400"/>
          </a:xfrm>
          <a:noFill/>
          <a:ln/>
        </p:spPr>
        <p:txBody>
          <a:bodyPr/>
          <a:lstStyle/>
          <a:p>
            <a:pPr marL="365760" indent="-36576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en-GB" sz="2400" b="1" dirty="0" err="1"/>
              <a:t>Rentang</a:t>
            </a:r>
            <a:r>
              <a:rPr lang="en-GB" sz="2400" dirty="0"/>
              <a:t> (Range/</a:t>
            </a:r>
            <a:r>
              <a:rPr lang="en-GB" sz="2400" dirty="0" err="1"/>
              <a:t>Jangkauan</a:t>
            </a:r>
            <a:r>
              <a:rPr lang="en-GB" sz="2400" dirty="0" smtClean="0"/>
              <a:t>) </a:t>
            </a:r>
            <a:r>
              <a:rPr lang="sv-SE" sz="2400" dirty="0" smtClean="0"/>
              <a:t>adalah :</a:t>
            </a:r>
            <a:endParaRPr lang="sv-SE" sz="2400" dirty="0"/>
          </a:p>
          <a:p>
            <a:pPr marL="365760" indent="-365760">
              <a:lnSpc>
                <a:spcPct val="90000"/>
              </a:lnSpc>
              <a:buNone/>
            </a:pPr>
            <a:r>
              <a:rPr lang="sv-SE" sz="2400" dirty="0" smtClean="0"/>
              <a:t>    nilai </a:t>
            </a:r>
            <a:r>
              <a:rPr lang="sv-SE" sz="2400" dirty="0"/>
              <a:t>data terbesar dikurangi dengan nilai data terkecil, </a:t>
            </a:r>
            <a:r>
              <a:rPr lang="sv-SE" sz="2400" dirty="0" smtClean="0"/>
              <a:t>atau jarak </a:t>
            </a:r>
            <a:r>
              <a:rPr lang="sv-SE" sz="2400" dirty="0"/>
              <a:t>antara nilai data terkecil dengan nilai data </a:t>
            </a:r>
            <a:r>
              <a:rPr lang="sv-SE" sz="2400" dirty="0" smtClean="0"/>
              <a:t>terbesar </a:t>
            </a:r>
            <a:r>
              <a:rPr lang="sv-SE" sz="2400" dirty="0" smtClean="0">
                <a:latin typeface="Times New Roman"/>
                <a:cs typeface="Times New Roman"/>
              </a:rPr>
              <a:t>→   </a:t>
            </a:r>
            <a:r>
              <a:rPr lang="sv-SE" sz="2400" b="1" dirty="0" smtClean="0">
                <a:latin typeface="Times New Roman"/>
                <a:cs typeface="Times New Roman"/>
              </a:rPr>
              <a:t>R = </a:t>
            </a:r>
            <a:r>
              <a:rPr lang="en-US" sz="2400" b="1" dirty="0" err="1" smtClean="0">
                <a:latin typeface="Times New Roman" pitchFamily="18" charset="0"/>
              </a:rPr>
              <a:t>Xn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smtClean="0">
                <a:latin typeface="Times New Roman" pitchFamily="18" charset="0"/>
              </a:rPr>
              <a:t>Xi</a:t>
            </a:r>
            <a:endParaRPr lang="sv-SE" sz="2400" dirty="0"/>
          </a:p>
          <a:p>
            <a:pPr marL="365760" indent="-36576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arenR" startAt="2"/>
            </a:pPr>
            <a:r>
              <a:rPr lang="en-GB" sz="2400" b="1" dirty="0" err="1"/>
              <a:t>Kelas</a:t>
            </a:r>
            <a:r>
              <a:rPr lang="en-GB" sz="2400" b="1" dirty="0"/>
              <a:t> Interval</a:t>
            </a:r>
            <a:r>
              <a:rPr lang="en-GB" sz="2400" dirty="0"/>
              <a:t> </a:t>
            </a:r>
            <a:r>
              <a:rPr lang="en-GB" sz="2400" dirty="0" smtClean="0"/>
              <a:t>/ </a:t>
            </a:r>
            <a:r>
              <a:rPr lang="en-GB" sz="2400" dirty="0" err="1" smtClean="0"/>
              <a:t>lebar</a:t>
            </a:r>
            <a:r>
              <a:rPr lang="en-GB" sz="2400" dirty="0" smtClean="0"/>
              <a:t> </a:t>
            </a:r>
            <a:r>
              <a:rPr lang="en-GB" sz="2400" dirty="0" err="1" smtClean="0"/>
              <a:t>kelas</a:t>
            </a:r>
            <a:endParaRPr lang="en-GB" sz="2400" dirty="0"/>
          </a:p>
          <a:p>
            <a:pPr marL="365760" indent="-365760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/>
              <a:t>	</a:t>
            </a:r>
            <a:r>
              <a:rPr lang="sv-SE" sz="2400" dirty="0" smtClean="0"/>
              <a:t>jarak </a:t>
            </a:r>
            <a:r>
              <a:rPr lang="sv-SE" sz="2400" dirty="0"/>
              <a:t>antara </a:t>
            </a:r>
            <a:r>
              <a:rPr lang="sv-SE" sz="2400" dirty="0" smtClean="0"/>
              <a:t>batas kelas bawah dengan batas kelas atas dari setiap kelas</a:t>
            </a:r>
            <a:endParaRPr lang="en-US" sz="2400" dirty="0" smtClean="0"/>
          </a:p>
          <a:p>
            <a:pPr marL="365760" indent="-365760">
              <a:buClr>
                <a:schemeClr val="tx1"/>
              </a:buClr>
              <a:buFont typeface="Wingdings" pitchFamily="2" charset="2"/>
              <a:buAutoNum type="arabicParenR" startAt="3"/>
            </a:pPr>
            <a:r>
              <a:rPr lang="en-GB" sz="2400" b="1" dirty="0" err="1"/>
              <a:t>Frekuensi</a:t>
            </a:r>
            <a:endParaRPr lang="en-GB" sz="2400" b="1" dirty="0"/>
          </a:p>
          <a:p>
            <a:pPr marL="365760" indent="-365760">
              <a:spcAft>
                <a:spcPts val="600"/>
              </a:spcAft>
              <a:buFont typeface="Wingdings" pitchFamily="2" charset="2"/>
              <a:buNone/>
            </a:pPr>
            <a:r>
              <a:rPr lang="en-GB" sz="2400" dirty="0"/>
              <a:t>	</a:t>
            </a:r>
            <a:r>
              <a:rPr lang="en-GB" sz="2400" dirty="0" err="1" smtClean="0"/>
              <a:t>menyatakan</a:t>
            </a:r>
            <a:r>
              <a:rPr lang="en-GB" sz="2400" dirty="0" smtClean="0"/>
              <a:t> </a:t>
            </a:r>
            <a:r>
              <a:rPr lang="en-GB" sz="2400" dirty="0" err="1"/>
              <a:t>banyaknya</a:t>
            </a:r>
            <a:r>
              <a:rPr lang="en-GB" sz="2400" dirty="0"/>
              <a:t> data yang </a:t>
            </a:r>
            <a:r>
              <a:rPr lang="en-GB" sz="2400" dirty="0" err="1" smtClean="0"/>
              <a:t>terdapat</a:t>
            </a:r>
            <a:r>
              <a:rPr lang="en-GB" sz="2400" dirty="0" smtClean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 smtClean="0"/>
              <a:t>setiap</a:t>
            </a:r>
            <a:r>
              <a:rPr lang="en-GB" sz="2400" dirty="0" smtClean="0"/>
              <a:t> </a:t>
            </a:r>
            <a:r>
              <a:rPr lang="en-GB" sz="2400" dirty="0" err="1" smtClean="0"/>
              <a:t>kelas</a:t>
            </a:r>
            <a:r>
              <a:rPr lang="en-GB" sz="2400" dirty="0" smtClean="0"/>
              <a:t> </a:t>
            </a:r>
            <a:r>
              <a:rPr lang="en-GB" sz="2400" dirty="0"/>
              <a:t>interval </a:t>
            </a:r>
            <a:r>
              <a:rPr lang="en-GB" sz="2400" dirty="0" err="1"/>
              <a:t>tersebut</a:t>
            </a:r>
            <a:r>
              <a:rPr lang="en-GB" sz="2400" dirty="0"/>
              <a:t>. </a:t>
            </a:r>
            <a:r>
              <a:rPr lang="en-GB" sz="2400" dirty="0" err="1"/>
              <a:t>Misalnya</a:t>
            </a:r>
            <a:r>
              <a:rPr lang="en-GB" sz="2400" dirty="0"/>
              <a:t> </a:t>
            </a:r>
            <a:r>
              <a:rPr lang="en-GB" sz="2400" dirty="0" err="1"/>
              <a:t>kelas</a:t>
            </a:r>
            <a:r>
              <a:rPr lang="en-GB" sz="2400" dirty="0"/>
              <a:t> interval </a:t>
            </a:r>
            <a:r>
              <a:rPr lang="en-GB" sz="2400" dirty="0" err="1"/>
              <a:t>pertama</a:t>
            </a:r>
            <a:r>
              <a:rPr lang="en-GB" sz="2400" dirty="0"/>
              <a:t> </a:t>
            </a:r>
            <a:r>
              <a:rPr lang="en-GB" sz="2400" dirty="0" err="1"/>
              <a:t>frekuensinya</a:t>
            </a:r>
            <a:r>
              <a:rPr lang="en-GB" sz="2400" dirty="0"/>
              <a:t> </a:t>
            </a:r>
            <a:r>
              <a:rPr lang="en-GB" sz="2400" dirty="0" err="1"/>
              <a:t>adalah</a:t>
            </a:r>
            <a:r>
              <a:rPr lang="en-GB" sz="2400" dirty="0"/>
              <a:t> 2. </a:t>
            </a:r>
            <a:endParaRPr lang="en-GB" sz="2400" dirty="0" smtClean="0"/>
          </a:p>
          <a:p>
            <a:pPr marL="365760" indent="-365760">
              <a:buFont typeface="Wingdings" pitchFamily="2" charset="2"/>
              <a:buNone/>
            </a:pPr>
            <a:r>
              <a:rPr lang="en-GB" sz="2400" dirty="0" smtClean="0"/>
              <a:t>4) </a:t>
            </a:r>
            <a:r>
              <a:rPr lang="en-GB" sz="2400" b="1" dirty="0" smtClean="0"/>
              <a:t>Batas </a:t>
            </a:r>
            <a:r>
              <a:rPr lang="en-GB" sz="2400" b="1" dirty="0" err="1" smtClean="0"/>
              <a:t>Kelas</a:t>
            </a:r>
            <a:r>
              <a:rPr lang="en-GB" sz="2400" b="1" dirty="0" smtClean="0"/>
              <a:t> : </a:t>
            </a:r>
            <a:r>
              <a:rPr lang="en-GB" sz="2400" b="1" dirty="0" err="1" smtClean="0"/>
              <a:t>Bawah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dan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Atas</a:t>
            </a:r>
            <a:r>
              <a:rPr lang="en-GB" sz="2400" b="1" dirty="0" smtClean="0"/>
              <a:t> </a:t>
            </a:r>
            <a:r>
              <a:rPr lang="en-GB" sz="2400" dirty="0" err="1" smtClean="0"/>
              <a:t>dari</a:t>
            </a:r>
            <a:r>
              <a:rPr lang="en-GB" sz="2400" dirty="0" smtClean="0"/>
              <a:t> </a:t>
            </a:r>
            <a:r>
              <a:rPr lang="en-GB" sz="2400" dirty="0" err="1" smtClean="0"/>
              <a:t>setiap</a:t>
            </a:r>
            <a:r>
              <a:rPr lang="en-GB" sz="2400" dirty="0" smtClean="0"/>
              <a:t> </a:t>
            </a:r>
            <a:r>
              <a:rPr lang="en-GB" sz="2400" dirty="0" err="1" smtClean="0"/>
              <a:t>kelas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598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5865168"/>
          </a:xfrm>
        </p:spPr>
        <p:txBody>
          <a:bodyPr/>
          <a:lstStyle/>
          <a:p>
            <a:pPr marL="346075" indent="-346075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 smtClean="0"/>
              <a:t>4. </a:t>
            </a:r>
            <a:r>
              <a:rPr lang="pt-BR" sz="2400" dirty="0" smtClean="0"/>
              <a:t>B</a:t>
            </a:r>
            <a:r>
              <a:rPr lang="pt-BR" sz="2400" b="1" dirty="0" smtClean="0"/>
              <a:t>atas </a:t>
            </a:r>
            <a:r>
              <a:rPr lang="pt-BR" sz="2400" b="1" dirty="0"/>
              <a:t>bawah kelas interval : </a:t>
            </a:r>
            <a:r>
              <a:rPr lang="pt-BR" sz="2400" dirty="0"/>
              <a:t>bilangan-bilangan di   </a:t>
            </a:r>
          </a:p>
          <a:p>
            <a:pPr marL="346075" indent="-346075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/>
              <a:t>    sebelah kiri kelas interval. </a:t>
            </a:r>
          </a:p>
          <a:p>
            <a:pPr marL="346075" indent="-346075">
              <a:lnSpc>
                <a:spcPct val="90000"/>
              </a:lnSpc>
              <a:buFont typeface="Wingdings" pitchFamily="2" charset="2"/>
              <a:buNone/>
            </a:pPr>
            <a:r>
              <a:rPr lang="pt-BR" sz="2400" b="1" dirty="0"/>
              <a:t>    Batas atas kelas interval : </a:t>
            </a:r>
            <a:r>
              <a:rPr lang="pt-BR" sz="2400" dirty="0"/>
              <a:t>bilangan-bilangan di</a:t>
            </a:r>
          </a:p>
          <a:p>
            <a:pPr marL="346075" indent="-346075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/>
              <a:t>    sebelah kanan kelas interval </a:t>
            </a:r>
          </a:p>
          <a:p>
            <a:pPr marL="346075" indent="-346075">
              <a:lnSpc>
                <a:spcPct val="90000"/>
              </a:lnSpc>
              <a:buFont typeface="Wingdings" pitchFamily="2" charset="2"/>
              <a:buNone/>
            </a:pPr>
            <a:endParaRPr lang="en-US" sz="800" dirty="0"/>
          </a:p>
          <a:p>
            <a:pPr marL="0" indent="0">
              <a:spcBef>
                <a:spcPts val="0"/>
              </a:spcBef>
              <a:buClr>
                <a:srgbClr val="FFFF00"/>
              </a:buClr>
              <a:buNone/>
            </a:pPr>
            <a:r>
              <a:rPr lang="en-GB" sz="2500" dirty="0" smtClean="0"/>
              <a:t>5. </a:t>
            </a:r>
            <a:r>
              <a:rPr lang="en-GB" sz="2400" b="1" dirty="0" err="1" smtClean="0"/>
              <a:t>Tepi</a:t>
            </a:r>
            <a:r>
              <a:rPr lang="en-GB" sz="2400" b="1" dirty="0" smtClean="0"/>
              <a:t> </a:t>
            </a:r>
            <a:r>
              <a:rPr lang="en-GB" sz="2400" b="1" dirty="0" err="1"/>
              <a:t>kelas</a:t>
            </a:r>
            <a:r>
              <a:rPr lang="en-GB" sz="2400" b="1" dirty="0"/>
              <a:t> interval</a:t>
            </a:r>
          </a:p>
          <a:p>
            <a:pPr marL="346075" indent="-346075">
              <a:buFont typeface="Wingdings" pitchFamily="2" charset="2"/>
              <a:buNone/>
            </a:pPr>
            <a:r>
              <a:rPr lang="en-GB" sz="2400" dirty="0"/>
              <a:t>	</a:t>
            </a:r>
            <a:r>
              <a:rPr lang="en-GB" sz="2400" dirty="0" err="1"/>
              <a:t>Tepi</a:t>
            </a:r>
            <a:r>
              <a:rPr lang="en-GB" sz="2400" dirty="0"/>
              <a:t> </a:t>
            </a:r>
            <a:r>
              <a:rPr lang="en-GB" sz="2400" dirty="0" err="1"/>
              <a:t>kelas</a:t>
            </a:r>
            <a:r>
              <a:rPr lang="en-GB" sz="2400" dirty="0"/>
              <a:t> </a:t>
            </a:r>
            <a:r>
              <a:rPr lang="en-GB" sz="2400" dirty="0" err="1"/>
              <a:t>bawah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tepi</a:t>
            </a:r>
            <a:r>
              <a:rPr lang="en-GB" sz="2400" dirty="0"/>
              <a:t> </a:t>
            </a:r>
            <a:r>
              <a:rPr lang="en-GB" sz="2400" dirty="0" err="1"/>
              <a:t>kelas</a:t>
            </a:r>
            <a:r>
              <a:rPr lang="en-GB" sz="2400" dirty="0"/>
              <a:t> </a:t>
            </a:r>
            <a:r>
              <a:rPr lang="en-GB" sz="2400" dirty="0" err="1"/>
              <a:t>atas</a:t>
            </a:r>
            <a:r>
              <a:rPr lang="en-GB" sz="2400" dirty="0"/>
              <a:t>. </a:t>
            </a:r>
            <a:r>
              <a:rPr lang="en-GB" sz="2400" dirty="0" err="1"/>
              <a:t>Misalnya</a:t>
            </a:r>
            <a:r>
              <a:rPr lang="en-GB" sz="2400" dirty="0"/>
              <a:t>  </a:t>
            </a:r>
            <a:r>
              <a:rPr lang="en-GB" sz="2400" dirty="0" err="1"/>
              <a:t>untuk</a:t>
            </a:r>
            <a:r>
              <a:rPr lang="en-GB" sz="2400" dirty="0"/>
              <a:t> data yang </a:t>
            </a:r>
            <a:r>
              <a:rPr lang="en-GB" sz="2400" dirty="0" err="1"/>
              <a:t>diteliti</a:t>
            </a:r>
            <a:r>
              <a:rPr lang="en-GB" sz="2400" dirty="0"/>
              <a:t> </a:t>
            </a:r>
            <a:r>
              <a:rPr lang="en-GB" sz="2400" dirty="0" err="1"/>
              <a:t>dalam</a:t>
            </a:r>
            <a:r>
              <a:rPr lang="en-GB" sz="2400" dirty="0"/>
              <a:t> </a:t>
            </a:r>
            <a:r>
              <a:rPr lang="en-GB" sz="2400" dirty="0" err="1"/>
              <a:t>bentuk</a:t>
            </a:r>
            <a:r>
              <a:rPr lang="en-GB" sz="2400" dirty="0"/>
              <a:t> </a:t>
            </a:r>
            <a:r>
              <a:rPr lang="en-GB" sz="2400" dirty="0" err="1"/>
              <a:t>satuan</a:t>
            </a:r>
            <a:r>
              <a:rPr lang="en-GB" sz="2400" dirty="0"/>
              <a:t> </a:t>
            </a:r>
            <a:r>
              <a:rPr lang="en-GB" sz="2400" dirty="0" err="1"/>
              <a:t>maka</a:t>
            </a:r>
            <a:r>
              <a:rPr lang="en-GB" sz="2400" dirty="0"/>
              <a:t> </a:t>
            </a:r>
            <a:r>
              <a:rPr lang="en-GB" sz="2400" dirty="0" smtClean="0"/>
              <a:t>–</a:t>
            </a:r>
          </a:p>
          <a:p>
            <a:pPr marL="346075" indent="-346075">
              <a:buFont typeface="Wingdings" pitchFamily="2" charset="2"/>
              <a:buNone/>
            </a:pPr>
            <a:r>
              <a:rPr lang="en-GB" sz="2400" dirty="0"/>
              <a:t>	</a:t>
            </a:r>
            <a:r>
              <a:rPr lang="en-GB" sz="2400" dirty="0" smtClean="0"/>
              <a:t> - </a:t>
            </a:r>
            <a:r>
              <a:rPr lang="en-GB" sz="2400" b="1" dirty="0" err="1" smtClean="0"/>
              <a:t>tepi</a:t>
            </a:r>
            <a:r>
              <a:rPr lang="en-GB" sz="2400" b="1" dirty="0" smtClean="0"/>
              <a:t> </a:t>
            </a:r>
            <a:r>
              <a:rPr lang="en-GB" sz="2400" b="1" dirty="0" err="1"/>
              <a:t>kelas</a:t>
            </a:r>
            <a:r>
              <a:rPr lang="en-GB" sz="2400" b="1" dirty="0"/>
              <a:t> </a:t>
            </a:r>
            <a:r>
              <a:rPr lang="en-GB" sz="2400" b="1" dirty="0" err="1"/>
              <a:t>bawah</a:t>
            </a:r>
            <a:r>
              <a:rPr lang="en-GB" sz="2400" b="1" dirty="0"/>
              <a:t> </a:t>
            </a:r>
            <a:r>
              <a:rPr lang="en-GB" sz="2400" dirty="0" err="1"/>
              <a:t>sama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nilai</a:t>
            </a:r>
            <a:r>
              <a:rPr lang="en-GB" sz="2400" dirty="0"/>
              <a:t> </a:t>
            </a:r>
            <a:r>
              <a:rPr lang="en-GB" sz="2400" dirty="0" err="1"/>
              <a:t>batas</a:t>
            </a:r>
            <a:r>
              <a:rPr lang="en-GB" sz="2400" dirty="0"/>
              <a:t> </a:t>
            </a:r>
            <a:r>
              <a:rPr lang="en-GB" sz="2400" dirty="0" err="1"/>
              <a:t>bawah</a:t>
            </a:r>
            <a:r>
              <a:rPr lang="en-GB" sz="2400" dirty="0"/>
              <a:t> </a:t>
            </a:r>
            <a:r>
              <a:rPr lang="en-GB" sz="2400" dirty="0" err="1"/>
              <a:t>kelas</a:t>
            </a:r>
            <a:r>
              <a:rPr lang="en-GB" sz="2400" dirty="0"/>
              <a:t> interval  </a:t>
            </a:r>
            <a:r>
              <a:rPr lang="en-GB" sz="2400" dirty="0" err="1"/>
              <a:t>dikurangi</a:t>
            </a:r>
            <a:r>
              <a:rPr lang="en-GB" sz="2400" dirty="0"/>
              <a:t> 0,5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endParaRPr lang="en-GB" sz="2400" dirty="0" smtClean="0"/>
          </a:p>
          <a:p>
            <a:pPr marL="346075" indent="-346075">
              <a:buFont typeface="Wingdings" pitchFamily="2" charset="2"/>
              <a:buNone/>
            </a:pPr>
            <a:r>
              <a:rPr lang="en-GB" sz="2400" dirty="0"/>
              <a:t>	</a:t>
            </a:r>
            <a:r>
              <a:rPr lang="en-GB" sz="2400" dirty="0" smtClean="0"/>
              <a:t>- </a:t>
            </a:r>
            <a:r>
              <a:rPr lang="en-GB" sz="2400" b="1" dirty="0" err="1" smtClean="0"/>
              <a:t>tepi</a:t>
            </a:r>
            <a:r>
              <a:rPr lang="en-GB" sz="2400" b="1" dirty="0" smtClean="0"/>
              <a:t> </a:t>
            </a:r>
            <a:r>
              <a:rPr lang="en-GB" sz="2400" b="1" dirty="0" err="1"/>
              <a:t>kelas</a:t>
            </a:r>
            <a:r>
              <a:rPr lang="en-GB" sz="2400" b="1" dirty="0"/>
              <a:t> </a:t>
            </a:r>
            <a:r>
              <a:rPr lang="en-GB" sz="2400" b="1" dirty="0" err="1"/>
              <a:t>atas</a:t>
            </a:r>
            <a:r>
              <a:rPr lang="en-GB" sz="2400" dirty="0"/>
              <a:t> </a:t>
            </a:r>
            <a:r>
              <a:rPr lang="en-GB" sz="2400" dirty="0" err="1"/>
              <a:t>sama</a:t>
            </a:r>
            <a:r>
              <a:rPr lang="en-GB" sz="2400" dirty="0"/>
              <a:t> </a:t>
            </a:r>
            <a:r>
              <a:rPr lang="en-GB" sz="2400" dirty="0" err="1"/>
              <a:t>dengan</a:t>
            </a:r>
            <a:r>
              <a:rPr lang="en-GB" sz="2400" dirty="0"/>
              <a:t> </a:t>
            </a:r>
            <a:r>
              <a:rPr lang="en-GB" sz="2400" dirty="0" err="1"/>
              <a:t>nilai</a:t>
            </a:r>
            <a:r>
              <a:rPr lang="en-GB" sz="2400" dirty="0"/>
              <a:t> </a:t>
            </a:r>
            <a:r>
              <a:rPr lang="en-GB" sz="2400" dirty="0" err="1"/>
              <a:t>batas</a:t>
            </a:r>
            <a:r>
              <a:rPr lang="en-GB" sz="2400" dirty="0"/>
              <a:t> </a:t>
            </a:r>
            <a:r>
              <a:rPr lang="en-GB" sz="2400" dirty="0" err="1"/>
              <a:t>atas</a:t>
            </a:r>
            <a:r>
              <a:rPr lang="en-GB" sz="2400" dirty="0"/>
              <a:t> </a:t>
            </a:r>
            <a:r>
              <a:rPr lang="en-GB" sz="2400" dirty="0" err="1"/>
              <a:t>kelas</a:t>
            </a:r>
            <a:r>
              <a:rPr lang="en-GB" sz="2400" dirty="0"/>
              <a:t> interval </a:t>
            </a:r>
            <a:r>
              <a:rPr lang="en-GB" sz="2400" dirty="0" err="1"/>
              <a:t>ditambah</a:t>
            </a:r>
            <a:r>
              <a:rPr lang="en-GB" sz="2400" dirty="0"/>
              <a:t> </a:t>
            </a:r>
            <a:r>
              <a:rPr lang="en-GB" sz="2400" dirty="0" smtClean="0"/>
              <a:t>0,5</a:t>
            </a:r>
          </a:p>
          <a:p>
            <a:pPr marL="346075" indent="-346075">
              <a:buFont typeface="Wingdings" pitchFamily="2" charset="2"/>
              <a:buNone/>
            </a:pPr>
            <a:endParaRPr lang="en-US" sz="800" dirty="0"/>
          </a:p>
          <a:p>
            <a:pPr marL="346075" indent="-346075">
              <a:spcBef>
                <a:spcPts val="0"/>
              </a:spcBef>
              <a:buFont typeface="Wingdings" pitchFamily="2" charset="2"/>
              <a:buNone/>
            </a:pPr>
            <a:r>
              <a:rPr lang="en-US" sz="2400" dirty="0" smtClean="0"/>
              <a:t>6.</a:t>
            </a:r>
            <a:r>
              <a:rPr lang="en-US" sz="2400" dirty="0"/>
              <a:t> </a:t>
            </a:r>
            <a:r>
              <a:rPr lang="en-US" sz="2400" b="1" dirty="0" err="1"/>
              <a:t>Nilai</a:t>
            </a:r>
            <a:r>
              <a:rPr lang="en-US" sz="2400" b="1" dirty="0"/>
              <a:t> Tengah </a:t>
            </a:r>
            <a:r>
              <a:rPr lang="en-US" sz="2400" b="1" dirty="0" err="1" smtClean="0"/>
              <a:t>Kelas</a:t>
            </a:r>
            <a:r>
              <a:rPr lang="en-US" sz="2400" b="1" dirty="0" smtClean="0"/>
              <a:t> </a:t>
            </a:r>
            <a:r>
              <a:rPr lang="en-US" sz="2400" dirty="0" smtClean="0"/>
              <a:t>(m)</a:t>
            </a:r>
            <a:endParaRPr lang="en-US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tengah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batas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kelas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batas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 smtClean="0"/>
              <a:t>kelas</a:t>
            </a:r>
            <a:r>
              <a:rPr lang="en-US" sz="2400" dirty="0" smtClean="0"/>
              <a:t>   →   m =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0475" y="152400"/>
            <a:ext cx="8492525" cy="487362"/>
          </a:xfrm>
        </p:spPr>
        <p:txBody>
          <a:bodyPr>
            <a:normAutofit/>
          </a:bodyPr>
          <a:lstStyle/>
          <a:p>
            <a:r>
              <a:rPr lang="en-GB" sz="2000" dirty="0" err="1"/>
              <a:t>Istilah-Istilah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Pembuatan</a:t>
            </a:r>
            <a:r>
              <a:rPr lang="en-GB" sz="2000" dirty="0"/>
              <a:t>  </a:t>
            </a:r>
            <a:r>
              <a:rPr lang="en-GB" sz="2000" dirty="0" err="1"/>
              <a:t>tabel</a:t>
            </a:r>
            <a:r>
              <a:rPr lang="en-GB" sz="2000" dirty="0"/>
              <a:t> </a:t>
            </a:r>
            <a:r>
              <a:rPr lang="en-GB" sz="2000" dirty="0" err="1"/>
              <a:t>distribusi</a:t>
            </a:r>
            <a:r>
              <a:rPr lang="en-GB" sz="2000" dirty="0"/>
              <a:t> </a:t>
            </a:r>
            <a:r>
              <a:rPr lang="en-GB" sz="2000" dirty="0" err="1"/>
              <a:t>frekuen</a:t>
            </a:r>
            <a:endParaRPr lang="en-US" sz="2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2281222"/>
              </p:ext>
            </p:extLst>
          </p:nvPr>
        </p:nvGraphicFramePr>
        <p:xfrm>
          <a:off x="3697287" y="5867400"/>
          <a:ext cx="460851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3" imgW="2222500" imgH="393700" progId="Equation.3">
                  <p:embed/>
                </p:oleObj>
              </mc:Choice>
              <mc:Fallback>
                <p:oleObj name="Equation" r:id="rId3" imgW="2222500" imgH="3937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287" y="5867400"/>
                        <a:ext cx="4608513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023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33176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en-GB" sz="2600" dirty="0" err="1"/>
              <a:t>Tentukan</a:t>
            </a:r>
            <a:r>
              <a:rPr lang="en-GB" sz="2600" dirty="0"/>
              <a:t> </a:t>
            </a:r>
            <a:r>
              <a:rPr lang="en-GB" sz="2600" b="1" dirty="0" err="1"/>
              <a:t>rentang</a:t>
            </a:r>
            <a:r>
              <a:rPr lang="en-GB" sz="2600" dirty="0"/>
              <a:t> (</a:t>
            </a:r>
            <a:r>
              <a:rPr lang="en-GB" sz="2600" dirty="0" smtClean="0"/>
              <a:t>range/</a:t>
            </a:r>
            <a:r>
              <a:rPr lang="en-GB" sz="2600" dirty="0" err="1" smtClean="0"/>
              <a:t>Jangkauan</a:t>
            </a:r>
            <a:r>
              <a:rPr lang="en-GB" sz="2600" dirty="0" smtClean="0"/>
              <a:t>)</a:t>
            </a:r>
            <a:r>
              <a:rPr lang="en-GB" sz="2600" dirty="0" err="1" smtClean="0"/>
              <a:t>nya</a:t>
            </a:r>
            <a:r>
              <a:rPr lang="en-GB" sz="2600" dirty="0" smtClean="0"/>
              <a:t>.</a:t>
            </a:r>
          </a:p>
          <a:p>
            <a:pPr marL="548640" indent="0">
              <a:spcAft>
                <a:spcPts val="600"/>
              </a:spcAft>
              <a:buNone/>
            </a:pPr>
            <a:r>
              <a:rPr lang="sv-SE" sz="2600" dirty="0"/>
              <a:t>Rentang adalah  nilai data </a:t>
            </a:r>
            <a:r>
              <a:rPr lang="sv-SE" sz="2600" dirty="0" smtClean="0"/>
              <a:t>terbesar</a:t>
            </a:r>
            <a:r>
              <a:rPr lang="id-ID" sz="2600" dirty="0" smtClean="0"/>
              <a:t> (</a:t>
            </a:r>
            <a:r>
              <a:rPr lang="en-US" sz="2600" b="1" dirty="0" err="1" smtClean="0">
                <a:latin typeface="Times New Roman" pitchFamily="18" charset="0"/>
              </a:rPr>
              <a:t>Xn</a:t>
            </a:r>
            <a:r>
              <a:rPr lang="id-ID" sz="2600" b="1" dirty="0" smtClean="0">
                <a:latin typeface="Times New Roman" pitchFamily="18" charset="0"/>
              </a:rPr>
              <a:t>) </a:t>
            </a:r>
            <a:r>
              <a:rPr lang="sv-SE" sz="2600" dirty="0" smtClean="0"/>
              <a:t>dikurangi </a:t>
            </a:r>
            <a:r>
              <a:rPr lang="sv-SE" sz="2600" dirty="0"/>
              <a:t>dengan nilai data </a:t>
            </a:r>
            <a:r>
              <a:rPr lang="sv-SE" sz="2600" dirty="0" smtClean="0"/>
              <a:t>terkecil</a:t>
            </a:r>
            <a:r>
              <a:rPr lang="id-ID" sz="2600" dirty="0" smtClean="0"/>
              <a:t> (</a:t>
            </a:r>
            <a:r>
              <a:rPr lang="en-US" sz="2600" b="1" dirty="0" smtClean="0">
                <a:latin typeface="Times New Roman" pitchFamily="18" charset="0"/>
              </a:rPr>
              <a:t>Xi</a:t>
            </a:r>
            <a:r>
              <a:rPr lang="id-ID" sz="2600" b="1" dirty="0" smtClean="0">
                <a:latin typeface="Times New Roman" pitchFamily="18" charset="0"/>
              </a:rPr>
              <a:t>)</a:t>
            </a:r>
            <a:r>
              <a:rPr lang="sv-SE" sz="2600" dirty="0" smtClean="0"/>
              <a:t> </a:t>
            </a:r>
            <a:r>
              <a:rPr lang="sv-SE" sz="2600" dirty="0" smtClean="0">
                <a:latin typeface="Times New Roman"/>
                <a:cs typeface="Times New Roman"/>
              </a:rPr>
              <a:t>→ </a:t>
            </a:r>
            <a:r>
              <a:rPr lang="sv-SE" sz="2600" b="1" dirty="0" smtClean="0">
                <a:latin typeface="Times New Roman"/>
                <a:cs typeface="Times New Roman"/>
              </a:rPr>
              <a:t>R </a:t>
            </a:r>
            <a:r>
              <a:rPr lang="sv-SE" sz="2600" b="1" dirty="0">
                <a:latin typeface="Times New Roman"/>
                <a:cs typeface="Times New Roman"/>
              </a:rPr>
              <a:t>= </a:t>
            </a:r>
            <a:r>
              <a:rPr lang="en-US" sz="2600" b="1" dirty="0" err="1">
                <a:latin typeface="Times New Roman" pitchFamily="18" charset="0"/>
              </a:rPr>
              <a:t>Xn</a:t>
            </a:r>
            <a:r>
              <a:rPr lang="en-US" sz="2600" b="1" dirty="0">
                <a:latin typeface="Times New Roman" pitchFamily="18" charset="0"/>
              </a:rPr>
              <a:t> - Xi</a:t>
            </a:r>
            <a:endParaRPr lang="sv-SE" sz="2600" dirty="0" smtClean="0"/>
          </a:p>
          <a:p>
            <a:pPr marL="0" indent="0">
              <a:buNone/>
            </a:pPr>
            <a:r>
              <a:rPr lang="sv-SE" sz="2600" dirty="0" smtClean="0"/>
              <a:t>2.</a:t>
            </a:r>
            <a:r>
              <a:rPr lang="en-GB" sz="2600" dirty="0"/>
              <a:t> </a:t>
            </a:r>
            <a:r>
              <a:rPr lang="en-GB" sz="2600" dirty="0" err="1"/>
              <a:t>Tentukan</a:t>
            </a:r>
            <a:r>
              <a:rPr lang="en-GB" sz="2600" dirty="0"/>
              <a:t> </a:t>
            </a:r>
            <a:r>
              <a:rPr lang="en-GB" sz="2600" dirty="0" err="1" smtClean="0"/>
              <a:t>banyak</a:t>
            </a:r>
            <a:r>
              <a:rPr lang="en-GB" sz="2600" dirty="0" smtClean="0"/>
              <a:t>/</a:t>
            </a:r>
            <a:r>
              <a:rPr lang="en-GB" sz="2600" dirty="0" err="1" smtClean="0"/>
              <a:t>jumlah</a:t>
            </a:r>
            <a:r>
              <a:rPr lang="en-GB" sz="2600" dirty="0" smtClean="0"/>
              <a:t> </a:t>
            </a:r>
            <a:r>
              <a:rPr lang="en-GB" sz="2600" b="1" dirty="0" err="1"/>
              <a:t>kelas</a:t>
            </a:r>
            <a:r>
              <a:rPr lang="en-GB" sz="2600" b="1" dirty="0"/>
              <a:t> interval</a:t>
            </a:r>
            <a:r>
              <a:rPr lang="en-GB" sz="2600" dirty="0"/>
              <a:t> </a:t>
            </a:r>
            <a:r>
              <a:rPr lang="en-GB" sz="2600" dirty="0" smtClean="0"/>
              <a:t> yang </a:t>
            </a:r>
          </a:p>
          <a:p>
            <a:pPr marL="457200" indent="0">
              <a:spcAft>
                <a:spcPts val="600"/>
              </a:spcAft>
              <a:buNone/>
            </a:pPr>
            <a:r>
              <a:rPr lang="en-GB" sz="2600" dirty="0" err="1" smtClean="0"/>
              <a:t>digunakan</a:t>
            </a:r>
            <a:r>
              <a:rPr lang="en-GB" sz="2600" dirty="0"/>
              <a:t>. </a:t>
            </a:r>
            <a:r>
              <a:rPr lang="pt-BR" sz="2600" dirty="0"/>
              <a:t>Ada beberapa cara dalam menentukan </a:t>
            </a:r>
            <a:r>
              <a:rPr lang="pt-BR" sz="2600" dirty="0" smtClean="0"/>
              <a:t>banyak/jumlah </a:t>
            </a:r>
            <a:r>
              <a:rPr lang="pt-BR" sz="2600" dirty="0"/>
              <a:t>kelas </a:t>
            </a:r>
            <a:r>
              <a:rPr lang="pt-BR" sz="2600" dirty="0" smtClean="0"/>
              <a:t>: </a:t>
            </a:r>
            <a:endParaRPr lang="pt-BR" sz="2600" dirty="0"/>
          </a:p>
          <a:p>
            <a:pPr marL="457200" indent="-590550">
              <a:lnSpc>
                <a:spcPct val="90000"/>
              </a:lnSpc>
              <a:spcAft>
                <a:spcPts val="600"/>
              </a:spcAft>
              <a:buNone/>
            </a:pPr>
            <a:r>
              <a:rPr lang="pt-BR" sz="2600" dirty="0" smtClean="0"/>
              <a:t>	</a:t>
            </a:r>
            <a:r>
              <a:rPr lang="pt-BR" sz="2600" dirty="0" smtClean="0">
                <a:solidFill>
                  <a:srgbClr val="FF0000"/>
                </a:solidFill>
              </a:rPr>
              <a:t>a.</a:t>
            </a:r>
            <a:r>
              <a:rPr lang="pt-BR" sz="2600" dirty="0"/>
              <a:t> Dengan menggunakan aturan </a:t>
            </a:r>
            <a:r>
              <a:rPr lang="pt-BR" sz="2600" b="1" dirty="0">
                <a:solidFill>
                  <a:srgbClr val="FF0000"/>
                </a:solidFill>
              </a:rPr>
              <a:t>Sturges</a:t>
            </a:r>
            <a:r>
              <a:rPr lang="pt-BR" sz="2600" dirty="0"/>
              <a:t> yaitu </a:t>
            </a:r>
            <a:r>
              <a:rPr lang="sv-SE" sz="2600" b="1" dirty="0"/>
              <a:t>banyak </a:t>
            </a:r>
            <a:r>
              <a:rPr lang="sv-SE" sz="2600" b="1" dirty="0" smtClean="0"/>
              <a:t>kelas, </a:t>
            </a:r>
            <a:r>
              <a:rPr lang="sv-SE" sz="2600" b="1" dirty="0"/>
              <a:t>k= 1 + 3,32 log n</a:t>
            </a:r>
            <a:r>
              <a:rPr lang="sv-SE" sz="2600" dirty="0"/>
              <a:t>, dengan n adalah banyaknya data dan hasil akhirnya dibulatkan.</a:t>
            </a:r>
          </a:p>
          <a:p>
            <a:pPr marL="457200" indent="-590550">
              <a:lnSpc>
                <a:spcPct val="90000"/>
              </a:lnSpc>
              <a:buNone/>
            </a:pPr>
            <a:r>
              <a:rPr lang="pt-BR" sz="2600" dirty="0" smtClean="0"/>
              <a:t>	</a:t>
            </a:r>
            <a:r>
              <a:rPr lang="pt-BR" sz="2600" dirty="0" smtClean="0">
                <a:solidFill>
                  <a:srgbClr val="FF0000"/>
                </a:solidFill>
              </a:rPr>
              <a:t>b</a:t>
            </a:r>
            <a:r>
              <a:rPr lang="pt-BR" sz="2600" dirty="0" smtClean="0"/>
              <a:t>. </a:t>
            </a:r>
            <a:r>
              <a:rPr lang="pt-BR" sz="2600" dirty="0"/>
              <a:t>Berdasarkan pengalaman banyak kelas  biasanya diambil paling sedikit 5 kelas dan paling banyak 15 kelas menurut keperluan.</a:t>
            </a:r>
          </a:p>
          <a:p>
            <a:pPr marL="457200" indent="-590550">
              <a:lnSpc>
                <a:spcPct val="90000"/>
              </a:lnSpc>
              <a:buNone/>
            </a:pPr>
            <a:r>
              <a:rPr lang="sv-SE" dirty="0" smtClean="0"/>
              <a:t> </a:t>
            </a:r>
          </a:p>
          <a:p>
            <a:pPr marL="457200" indent="-590550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4275" y="274638"/>
            <a:ext cx="8873525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effectLst/>
              </a:rPr>
              <a:t>Membuat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T</a:t>
            </a:r>
            <a:r>
              <a:rPr lang="en-US" dirty="0" smtClean="0">
                <a:effectLst/>
              </a:rPr>
              <a:t>able </a:t>
            </a:r>
            <a:r>
              <a:rPr lang="en-US" dirty="0" err="1" smtClean="0">
                <a:effectLst/>
              </a:rPr>
              <a:t>Distribusi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Frekuensi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209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839200" cy="5638800"/>
          </a:xfrm>
        </p:spPr>
        <p:txBody>
          <a:bodyPr/>
          <a:lstStyle/>
          <a:p>
            <a:pPr marL="0" indent="0">
              <a:buClr>
                <a:srgbClr val="FFFF66"/>
              </a:buClr>
              <a:buNone/>
            </a:pPr>
            <a:r>
              <a:rPr lang="sv-SE" dirty="0" smtClean="0"/>
              <a:t>3. </a:t>
            </a:r>
            <a:r>
              <a:rPr lang="sv-SE" sz="2400" dirty="0" smtClean="0"/>
              <a:t>Tentukan interval kelas </a:t>
            </a:r>
            <a:r>
              <a:rPr lang="en-GB" sz="2400" dirty="0" smtClean="0"/>
              <a:t>(</a:t>
            </a:r>
            <a:r>
              <a:rPr lang="en-GB" sz="2400" dirty="0" err="1" smtClean="0"/>
              <a:t>panjang</a:t>
            </a:r>
            <a:r>
              <a:rPr lang="en-GB" sz="2400" dirty="0" smtClean="0"/>
              <a:t>/</a:t>
            </a:r>
            <a:r>
              <a:rPr lang="en-GB" sz="2400" dirty="0" err="1" smtClean="0"/>
              <a:t>lebar</a:t>
            </a:r>
            <a:r>
              <a:rPr lang="en-GB" sz="2400" dirty="0" smtClean="0"/>
              <a:t> </a:t>
            </a:r>
            <a:r>
              <a:rPr lang="en-GB" sz="2400" dirty="0" err="1"/>
              <a:t>kelas</a:t>
            </a:r>
            <a:r>
              <a:rPr lang="en-GB" sz="2400" dirty="0"/>
              <a:t>)</a:t>
            </a:r>
          </a:p>
          <a:p>
            <a:pPr marL="346075" indent="-346075">
              <a:buFont typeface="Wingdings" pitchFamily="2" charset="2"/>
              <a:buNone/>
            </a:pPr>
            <a:r>
              <a:rPr lang="sv-SE" sz="2400" dirty="0"/>
              <a:t>	</a:t>
            </a:r>
            <a:r>
              <a:rPr lang="sv-SE" sz="2400" dirty="0" smtClean="0"/>
              <a:t>  </a:t>
            </a:r>
          </a:p>
          <a:p>
            <a:pPr marL="0" indent="-346075">
              <a:spcBef>
                <a:spcPts val="0"/>
              </a:spcBef>
              <a:buFont typeface="Wingdings" pitchFamily="2" charset="2"/>
              <a:buNone/>
            </a:pPr>
            <a:r>
              <a:rPr lang="sv-SE" sz="2400" dirty="0" smtClean="0"/>
              <a:t>     </a:t>
            </a:r>
            <a:r>
              <a:rPr lang="sv-SE" sz="2400" b="1" dirty="0" smtClean="0"/>
              <a:t>Interval kela</a:t>
            </a:r>
            <a:r>
              <a:rPr lang="sv-SE" sz="2400" dirty="0" smtClean="0"/>
              <a:t>s =                           =                     </a:t>
            </a:r>
          </a:p>
          <a:p>
            <a:pPr marL="0" indent="-346075">
              <a:spcBef>
                <a:spcPts val="0"/>
              </a:spcBef>
              <a:buFont typeface="Wingdings" pitchFamily="2" charset="2"/>
              <a:buNone/>
            </a:pPr>
            <a:endParaRPr lang="sv-SE" sz="2400" dirty="0"/>
          </a:p>
          <a:p>
            <a:pPr marL="0" indent="0">
              <a:lnSpc>
                <a:spcPct val="90000"/>
              </a:lnSpc>
              <a:buClr>
                <a:srgbClr val="FFFF00"/>
              </a:buClr>
              <a:buNone/>
            </a:pPr>
            <a:r>
              <a:rPr lang="sv-SE" sz="2400" dirty="0" smtClean="0"/>
              <a:t>4. Tentukan B</a:t>
            </a:r>
            <a:r>
              <a:rPr lang="pt-BR" sz="2400" dirty="0" smtClean="0"/>
              <a:t>atas </a:t>
            </a:r>
            <a:r>
              <a:rPr lang="pt-BR" sz="2400" dirty="0"/>
              <a:t>Bawah </a:t>
            </a:r>
            <a:r>
              <a:rPr lang="id-ID" sz="2400" dirty="0" smtClean="0"/>
              <a:t>(BA) </a:t>
            </a:r>
            <a:r>
              <a:rPr lang="pt-BR" sz="2400" dirty="0" smtClean="0"/>
              <a:t>kelas </a:t>
            </a:r>
            <a:r>
              <a:rPr lang="pt-BR" sz="2400" dirty="0"/>
              <a:t>Interval dan </a:t>
            </a:r>
            <a:endParaRPr lang="pt-BR" sz="2400" dirty="0" smtClean="0"/>
          </a:p>
          <a:p>
            <a:pPr marL="0" indent="0">
              <a:lnSpc>
                <a:spcPct val="90000"/>
              </a:lnSpc>
              <a:buClr>
                <a:srgbClr val="FFFF00"/>
              </a:buClr>
              <a:buNone/>
            </a:pPr>
            <a:r>
              <a:rPr lang="pt-BR" sz="2400" dirty="0"/>
              <a:t> </a:t>
            </a:r>
            <a:r>
              <a:rPr lang="pt-BR" sz="2400" dirty="0" smtClean="0"/>
              <a:t>   Batas </a:t>
            </a:r>
            <a:r>
              <a:rPr lang="pt-BR" sz="2400" dirty="0"/>
              <a:t>Atas </a:t>
            </a:r>
            <a:r>
              <a:rPr lang="id-ID" sz="2400" dirty="0" smtClean="0"/>
              <a:t>(BA) k</a:t>
            </a:r>
            <a:r>
              <a:rPr lang="pt-BR" sz="2400" dirty="0" smtClean="0"/>
              <a:t>elas </a:t>
            </a:r>
            <a:r>
              <a:rPr lang="pt-BR" sz="2400" dirty="0"/>
              <a:t>Interval </a:t>
            </a:r>
            <a:r>
              <a:rPr lang="pt-BR" sz="2400" dirty="0" smtClean="0"/>
              <a:t>untuk setiap kelas.</a:t>
            </a:r>
            <a:endParaRPr lang="pt-BR" sz="2400" dirty="0"/>
          </a:p>
          <a:p>
            <a:pPr marL="346075" indent="-346075">
              <a:lnSpc>
                <a:spcPct val="9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pt-BR" sz="2400" dirty="0"/>
              <a:t>	</a:t>
            </a:r>
            <a:r>
              <a:rPr lang="pt-BR" sz="2400" dirty="0" smtClean="0"/>
              <a:t>Panjang </a:t>
            </a:r>
            <a:r>
              <a:rPr lang="pt-BR" sz="2400" dirty="0"/>
              <a:t>kelas/interval kelas </a:t>
            </a:r>
            <a:r>
              <a:rPr lang="pt-BR" sz="2400" dirty="0" smtClean="0"/>
              <a:t>ditentukan dari selisih positif antara setiap dua ujung batas kelas.</a:t>
            </a:r>
            <a:endParaRPr lang="pt-BR" sz="800" dirty="0"/>
          </a:p>
          <a:p>
            <a:pPr marL="0" indent="0">
              <a:buClr>
                <a:srgbClr val="FFFF66"/>
              </a:buClr>
              <a:buNone/>
            </a:pPr>
            <a:r>
              <a:rPr lang="sv-SE" sz="2400" dirty="0" smtClean="0"/>
              <a:t>5. </a:t>
            </a:r>
            <a:r>
              <a:rPr lang="pt-BR" sz="2400" dirty="0" smtClean="0"/>
              <a:t>Tentukan </a:t>
            </a:r>
            <a:r>
              <a:rPr lang="pt-BR" sz="2400" dirty="0"/>
              <a:t>batas bawah kelas interval pertama. </a:t>
            </a:r>
            <a:endParaRPr lang="pt-BR" sz="2400" dirty="0" smtClean="0"/>
          </a:p>
          <a:p>
            <a:pPr marL="365760" indent="0">
              <a:buClr>
                <a:srgbClr val="FFFF66"/>
              </a:buClr>
              <a:buNone/>
            </a:pPr>
            <a:r>
              <a:rPr lang="pt-BR" sz="2400" dirty="0" smtClean="0"/>
              <a:t>Untuk </a:t>
            </a:r>
            <a:r>
              <a:rPr lang="pt-BR" sz="2400" dirty="0"/>
              <a:t>ini dapat diambil data terkecil atau nilai data yang lebih kecil dari data terkecil  tetapi selisihnya harus kurang dari panjang kelas interval </a:t>
            </a:r>
            <a:endParaRPr lang="pt-BR" sz="2400" dirty="0" smtClean="0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3429000" y="1371600"/>
            <a:ext cx="2286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</a:rPr>
              <a:t>Range</a:t>
            </a:r>
            <a:endParaRPr lang="en-US" sz="2800" b="1" dirty="0"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latin typeface="Times New Roman" pitchFamily="18" charset="0"/>
              </a:rPr>
              <a:t>Banyak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kelas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>
            <a:off x="3505200" y="19050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457200" y="242063"/>
            <a:ext cx="838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GB" sz="2000" b="1" dirty="0" err="1" smtClean="0"/>
              <a:t>Lanjutan</a:t>
            </a:r>
            <a:r>
              <a:rPr lang="en-GB" sz="2000" b="1" dirty="0" smtClean="0"/>
              <a:t> : Cara </a:t>
            </a:r>
            <a:r>
              <a:rPr lang="en-GB" sz="2000" b="1" dirty="0" err="1"/>
              <a:t>pembuatan</a:t>
            </a:r>
            <a:r>
              <a:rPr lang="en-GB" sz="2000" b="1" dirty="0"/>
              <a:t> </a:t>
            </a:r>
            <a:r>
              <a:rPr lang="en-GB" sz="2000" b="1" dirty="0" err="1"/>
              <a:t>tabel</a:t>
            </a:r>
            <a:endParaRPr lang="sv-SE" sz="2000" b="1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096000" y="1371600"/>
            <a:ext cx="2286000" cy="1031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</a:rPr>
              <a:t>Xn</a:t>
            </a:r>
            <a:r>
              <a:rPr lang="en-US" sz="2800" b="1" dirty="0" smtClean="0">
                <a:latin typeface="Times New Roman" pitchFamily="18" charset="0"/>
              </a:rPr>
              <a:t> - Xi</a:t>
            </a:r>
            <a:endParaRPr lang="en-US" sz="2800" b="1" dirty="0">
              <a:latin typeface="Times New Roman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b="1" dirty="0" smtClean="0">
                <a:latin typeface="Times New Roman" pitchFamily="18" charset="0"/>
              </a:rPr>
              <a:t>k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6248400" y="19050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25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/>
      <p:bldP spid="75782" grpId="0" animBg="1"/>
      <p:bldP spid="75783" grpId="0"/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10600" cy="5562600"/>
          </a:xfrm>
        </p:spPr>
        <p:txBody>
          <a:bodyPr/>
          <a:lstStyle/>
          <a:p>
            <a:pPr marL="0" indent="0">
              <a:spcBef>
                <a:spcPts val="0"/>
              </a:spcBef>
              <a:buClr>
                <a:srgbClr val="FFFF66"/>
              </a:buClr>
              <a:buNone/>
            </a:pPr>
            <a:r>
              <a:rPr lang="pt-BR" dirty="0" smtClean="0"/>
              <a:t>6. </a:t>
            </a:r>
            <a:r>
              <a:rPr lang="en-GB" sz="2600" dirty="0" err="1"/>
              <a:t>Buat</a:t>
            </a:r>
            <a:r>
              <a:rPr lang="en-GB" sz="2600" dirty="0"/>
              <a:t> </a:t>
            </a:r>
            <a:r>
              <a:rPr lang="en-GB" sz="2600" dirty="0" err="1"/>
              <a:t>tabel</a:t>
            </a:r>
            <a:r>
              <a:rPr lang="en-GB" sz="2600" dirty="0"/>
              <a:t> </a:t>
            </a:r>
            <a:r>
              <a:rPr lang="en-GB" sz="2600" dirty="0" err="1"/>
              <a:t>distribusi</a:t>
            </a:r>
            <a:r>
              <a:rPr lang="en-GB" sz="2600" dirty="0"/>
              <a:t> </a:t>
            </a:r>
            <a:r>
              <a:rPr lang="en-GB" sz="2600" dirty="0" err="1"/>
              <a:t>frekuensi</a:t>
            </a:r>
            <a:r>
              <a:rPr lang="en-GB" sz="2600" dirty="0"/>
              <a:t> </a:t>
            </a:r>
            <a:r>
              <a:rPr lang="en-GB" sz="2600" dirty="0" err="1" smtClean="0"/>
              <a:t>kelompok</a:t>
            </a:r>
            <a:r>
              <a:rPr lang="en-GB" sz="2600" dirty="0" smtClean="0"/>
              <a:t>. </a:t>
            </a:r>
          </a:p>
          <a:p>
            <a:pPr marL="0" indent="0">
              <a:spcBef>
                <a:spcPts val="0"/>
              </a:spcBef>
              <a:buClr>
                <a:srgbClr val="FFFF66"/>
              </a:buClr>
              <a:buNone/>
            </a:pPr>
            <a:r>
              <a:rPr lang="sv-SE" sz="2600" dirty="0"/>
              <a:t> </a:t>
            </a:r>
            <a:r>
              <a:rPr lang="sv-SE" sz="2600" dirty="0" smtClean="0"/>
              <a:t>   Tabel </a:t>
            </a:r>
            <a:r>
              <a:rPr lang="sv-SE" sz="2600" dirty="0"/>
              <a:t>distribusi frekuensinya dibuat paling tidak</a:t>
            </a:r>
          </a:p>
          <a:p>
            <a:pPr marL="0" indent="0">
              <a:spcBef>
                <a:spcPts val="0"/>
              </a:spcBef>
              <a:buClr>
                <a:srgbClr val="FFFF66"/>
              </a:buClr>
              <a:buNone/>
            </a:pPr>
            <a:r>
              <a:rPr lang="sv-SE" sz="2600" dirty="0" smtClean="0"/>
              <a:t>    memuat </a:t>
            </a:r>
            <a:r>
              <a:rPr lang="sv-SE" sz="2600" dirty="0"/>
              <a:t>tiga </a:t>
            </a:r>
            <a:r>
              <a:rPr lang="sv-SE" sz="2600" dirty="0" smtClean="0"/>
              <a:t>kolom diantaranya : </a:t>
            </a:r>
            <a:endParaRPr lang="sv-SE" sz="2600" dirty="0"/>
          </a:p>
          <a:p>
            <a:pPr marL="800100" lvl="1" indent="-342900">
              <a:spcBef>
                <a:spcPts val="0"/>
              </a:spcBef>
              <a:buSzPct val="50000"/>
              <a:buFont typeface="Courier New" pitchFamily="49" charset="0"/>
              <a:buChar char="o"/>
            </a:pPr>
            <a:r>
              <a:rPr lang="sv-SE" b="1" dirty="0"/>
              <a:t>kolom kategori, contoh kolom tinggi badan siswa</a:t>
            </a:r>
          </a:p>
          <a:p>
            <a:pPr marL="800100" lvl="1" indent="-342900">
              <a:spcBef>
                <a:spcPts val="0"/>
              </a:spcBef>
            </a:pPr>
            <a:r>
              <a:rPr lang="sv-SE" b="1" dirty="0"/>
              <a:t>kolom tabulasi (kolom tally/turus)</a:t>
            </a:r>
            <a:endParaRPr lang="en-GB" b="1" dirty="0"/>
          </a:p>
          <a:p>
            <a:pPr marL="800100" lvl="1" indent="-342900">
              <a:spcBef>
                <a:spcPts val="0"/>
              </a:spcBef>
            </a:pPr>
            <a:r>
              <a:rPr lang="en-GB" b="1" dirty="0" err="1"/>
              <a:t>kolom</a:t>
            </a:r>
            <a:r>
              <a:rPr lang="en-GB" b="1" dirty="0"/>
              <a:t> </a:t>
            </a:r>
            <a:r>
              <a:rPr lang="en-GB" b="1" dirty="0" err="1"/>
              <a:t>frekuensi</a:t>
            </a:r>
            <a:endParaRPr lang="en-US" dirty="0"/>
          </a:p>
          <a:p>
            <a:pPr marL="0" indent="0">
              <a:buClr>
                <a:srgbClr val="FFFF66"/>
              </a:buClr>
              <a:buNone/>
            </a:pPr>
            <a:r>
              <a:rPr lang="en-GB" dirty="0" smtClean="0"/>
              <a:t>7</a:t>
            </a:r>
            <a:r>
              <a:rPr lang="en-GB" dirty="0"/>
              <a:t>.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yang </a:t>
            </a:r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diperhatikan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endParaRPr lang="en-GB" dirty="0" smtClean="0"/>
          </a:p>
          <a:p>
            <a:pPr marL="457200" indent="0">
              <a:buClr>
                <a:srgbClr val="FFFF66"/>
              </a:buClr>
              <a:buNone/>
            </a:pPr>
            <a:r>
              <a:rPr lang="en-GB" dirty="0" err="1" smtClean="0"/>
              <a:t>pembuatan</a:t>
            </a:r>
            <a:r>
              <a:rPr lang="en-GB" dirty="0" smtClean="0"/>
              <a:t> </a:t>
            </a:r>
            <a:r>
              <a:rPr lang="en-GB" dirty="0" err="1"/>
              <a:t>tabel</a:t>
            </a:r>
            <a:r>
              <a:rPr lang="en-GB" dirty="0"/>
              <a:t> </a:t>
            </a:r>
            <a:r>
              <a:rPr lang="en-GB" dirty="0" err="1"/>
              <a:t>distribusi</a:t>
            </a:r>
            <a:r>
              <a:rPr lang="en-GB" dirty="0"/>
              <a:t> </a:t>
            </a:r>
            <a:r>
              <a:rPr lang="en-GB" dirty="0" err="1"/>
              <a:t>frekuensi</a:t>
            </a:r>
            <a:r>
              <a:rPr lang="en-GB" dirty="0"/>
              <a:t>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:</a:t>
            </a:r>
            <a:endParaRPr lang="sv-SE" dirty="0"/>
          </a:p>
          <a:p>
            <a:pPr marL="752475" lvl="1" indent="-292100"/>
            <a:r>
              <a:rPr lang="sv-SE" b="1" dirty="0"/>
              <a:t>Hindari kelas interval  yang tidak menampung nilai data</a:t>
            </a:r>
            <a:endParaRPr lang="en-GB" b="1" dirty="0"/>
          </a:p>
          <a:p>
            <a:pPr marL="752475" lvl="1" indent="-292100"/>
            <a:r>
              <a:rPr lang="en-GB" b="1" dirty="0" err="1"/>
              <a:t>Semua</a:t>
            </a:r>
            <a:r>
              <a:rPr lang="en-GB" b="1" dirty="0"/>
              <a:t> data </a:t>
            </a:r>
            <a:r>
              <a:rPr lang="en-GB" b="1" dirty="0" err="1"/>
              <a:t>harus</a:t>
            </a:r>
            <a:r>
              <a:rPr lang="en-GB" b="1" dirty="0"/>
              <a:t> </a:t>
            </a:r>
            <a:r>
              <a:rPr lang="en-GB" b="1" dirty="0" err="1"/>
              <a:t>tertampung</a:t>
            </a:r>
            <a:r>
              <a:rPr lang="en-GB" b="1" dirty="0"/>
              <a:t> </a:t>
            </a:r>
            <a:r>
              <a:rPr lang="en-GB" b="1" dirty="0" err="1"/>
              <a:t>dalam</a:t>
            </a:r>
            <a:r>
              <a:rPr lang="en-GB" b="1" dirty="0"/>
              <a:t> </a:t>
            </a:r>
            <a:r>
              <a:rPr lang="en-GB" b="1" dirty="0" err="1"/>
              <a:t>tabel</a:t>
            </a:r>
            <a:r>
              <a:rPr lang="en-GB" b="1" dirty="0"/>
              <a:t> </a:t>
            </a:r>
            <a:r>
              <a:rPr lang="en-GB" b="1" dirty="0" err="1"/>
              <a:t>distribusi</a:t>
            </a:r>
            <a:r>
              <a:rPr lang="en-GB" b="1" dirty="0"/>
              <a:t> </a:t>
            </a:r>
            <a:r>
              <a:rPr lang="en-GB" b="1" dirty="0" err="1"/>
              <a:t>frekuensi</a:t>
            </a:r>
            <a:r>
              <a:rPr lang="en-GB" b="1" dirty="0" smtClean="0"/>
              <a:t>.</a:t>
            </a:r>
            <a:endParaRPr lang="en-US" b="1" dirty="0"/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228600" y="318263"/>
            <a:ext cx="8610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GB" sz="2000" b="1" dirty="0" err="1"/>
              <a:t>Lanjutan</a:t>
            </a:r>
            <a:r>
              <a:rPr lang="en-GB" sz="2000" b="1" dirty="0"/>
              <a:t> : Cara </a:t>
            </a:r>
            <a:r>
              <a:rPr lang="en-GB" sz="2000" b="1" dirty="0" err="1"/>
              <a:t>pembuatan</a:t>
            </a:r>
            <a:r>
              <a:rPr lang="en-GB" sz="2000" b="1" dirty="0"/>
              <a:t> </a:t>
            </a:r>
            <a:r>
              <a:rPr lang="en-GB" sz="2000" b="1" dirty="0" err="1"/>
              <a:t>tabel</a:t>
            </a:r>
            <a:endParaRPr lang="sv-SE" sz="2000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7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9550" y="838200"/>
            <a:ext cx="8705850" cy="5218113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None/>
            </a:pPr>
            <a:r>
              <a:rPr lang="en-US" sz="2800" b="1" dirty="0" err="1" smtClean="0"/>
              <a:t>Nilai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tengah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kelas</a:t>
            </a:r>
            <a:r>
              <a:rPr lang="en-US" sz="2800" b="1" dirty="0" smtClean="0"/>
              <a:t> </a:t>
            </a:r>
            <a:r>
              <a:rPr lang="en-US" sz="2800" dirty="0" err="1" smtClean="0"/>
              <a:t>adalah</a:t>
            </a:r>
            <a:endParaRPr lang="en-US" sz="2800" dirty="0" smtClean="0"/>
          </a:p>
          <a:p>
            <a:pPr marL="0" indent="0" eaLnBrk="1" hangingPunct="1">
              <a:buNone/>
            </a:pPr>
            <a:r>
              <a:rPr lang="en-US" sz="2800" dirty="0" smtClean="0"/>
              <a:t>     m =                                          =   </a:t>
            </a:r>
          </a:p>
          <a:p>
            <a:pPr marL="0" indent="0" eaLnBrk="1" hangingPunct="1">
              <a:buNone/>
            </a:pPr>
            <a:endParaRPr lang="en-US" sz="2000" dirty="0" smtClean="0"/>
          </a:p>
          <a:p>
            <a:pPr marL="0" indent="0" eaLnBrk="1" hangingPunct="1">
              <a:buNone/>
            </a:pPr>
            <a:endParaRPr lang="en-US" sz="2000" dirty="0" smtClean="0"/>
          </a:p>
          <a:p>
            <a:pPr eaLnBrk="1" hangingPunct="1"/>
            <a:r>
              <a:rPr lang="en-US" sz="2800" b="1" dirty="0" err="1" smtClean="0"/>
              <a:t>Distribusi</a:t>
            </a:r>
            <a:r>
              <a:rPr lang="en-US" sz="2800" b="1" dirty="0" smtClean="0"/>
              <a:t> </a:t>
            </a:r>
            <a:r>
              <a:rPr lang="en-US" sz="2800" b="1" dirty="0" err="1"/>
              <a:t>frekuensi</a:t>
            </a:r>
            <a:r>
              <a:rPr lang="en-US" sz="2800" b="1" dirty="0"/>
              <a:t> </a:t>
            </a:r>
            <a:r>
              <a:rPr lang="en-US" sz="2800" b="1" dirty="0" err="1"/>
              <a:t>relatif</a:t>
            </a:r>
            <a:endParaRPr lang="en-US" sz="2800" b="1" dirty="0"/>
          </a:p>
          <a:p>
            <a:pPr eaLnBrk="1" hangingPunct="1"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Membandingkan</a:t>
            </a:r>
            <a:r>
              <a:rPr lang="en-US" sz="2800" dirty="0"/>
              <a:t> </a:t>
            </a:r>
            <a:r>
              <a:rPr lang="en-US" sz="2800" dirty="0" err="1"/>
              <a:t>frekuensi</a:t>
            </a:r>
            <a:r>
              <a:rPr lang="en-US" sz="2800" dirty="0"/>
              <a:t> </a:t>
            </a:r>
            <a:r>
              <a:rPr lang="en-US" sz="2800" dirty="0" err="1"/>
              <a:t>masing-masing</a:t>
            </a:r>
            <a:r>
              <a:rPr lang="en-US" sz="2800" dirty="0"/>
              <a:t> </a:t>
            </a:r>
            <a:r>
              <a:rPr lang="en-US" sz="2800" dirty="0" err="1"/>
              <a:t>kelas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frekuensi</a:t>
            </a:r>
            <a:r>
              <a:rPr lang="en-US" sz="2800" dirty="0"/>
              <a:t> total </a:t>
            </a:r>
            <a:r>
              <a:rPr lang="en-US" sz="2800" dirty="0" err="1"/>
              <a:t>dikalikan</a:t>
            </a:r>
            <a:r>
              <a:rPr lang="en-US" sz="2800" dirty="0"/>
              <a:t> 100 %</a:t>
            </a:r>
          </a:p>
          <a:p>
            <a:pPr eaLnBrk="1" hangingPunct="1"/>
            <a:r>
              <a:rPr lang="en-US" sz="2800" b="1" dirty="0" err="1"/>
              <a:t>Distribusi</a:t>
            </a:r>
            <a:r>
              <a:rPr lang="en-US" sz="2800" b="1" dirty="0"/>
              <a:t> </a:t>
            </a:r>
            <a:r>
              <a:rPr lang="en-US" sz="2800" b="1" dirty="0" err="1"/>
              <a:t>frekuensi</a:t>
            </a:r>
            <a:r>
              <a:rPr lang="en-US" sz="2800" b="1" dirty="0"/>
              <a:t> </a:t>
            </a:r>
            <a:r>
              <a:rPr lang="en-US" sz="2800" b="1" dirty="0" err="1"/>
              <a:t>kumulatif</a:t>
            </a:r>
            <a:r>
              <a:rPr lang="en-US" sz="2800" b="1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2,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distribusi</a:t>
            </a:r>
            <a:r>
              <a:rPr lang="en-US" sz="2800" dirty="0"/>
              <a:t> </a:t>
            </a:r>
            <a:r>
              <a:rPr lang="en-US" sz="2800" dirty="0" err="1"/>
              <a:t>frekuensi</a:t>
            </a:r>
            <a:r>
              <a:rPr lang="en-US" sz="2800" dirty="0"/>
              <a:t> </a:t>
            </a:r>
            <a:r>
              <a:rPr lang="en-US" sz="2800" dirty="0" err="1"/>
              <a:t>kumulatif</a:t>
            </a:r>
            <a:r>
              <a:rPr lang="en-US" sz="2800" dirty="0"/>
              <a:t> </a:t>
            </a:r>
            <a:r>
              <a:rPr lang="en-US" sz="2800" b="1" dirty="0" err="1"/>
              <a:t>kurang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endParaRPr lang="en-US" sz="2800" b="1" dirty="0"/>
          </a:p>
          <a:p>
            <a:pPr marL="0" indent="0" eaLnBrk="1" hangingPunct="1">
              <a:buNone/>
            </a:pPr>
            <a:endParaRPr lang="en-US" sz="2800" dirty="0" smtClean="0"/>
          </a:p>
          <a:p>
            <a:pPr marL="533400" indent="-533400"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  <p:graphicFrame>
        <p:nvGraphicFramePr>
          <p:cNvPr id="34820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8837481"/>
              </p:ext>
            </p:extLst>
          </p:nvPr>
        </p:nvGraphicFramePr>
        <p:xfrm>
          <a:off x="1676400" y="1371600"/>
          <a:ext cx="4608512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3" imgW="2222500" imgH="393700" progId="Equation.3">
                  <p:embed/>
                </p:oleObj>
              </mc:Choice>
              <mc:Fallback>
                <p:oleObj name="Equation" r:id="rId3" imgW="2222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71600"/>
                        <a:ext cx="4608512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628038573"/>
              </p:ext>
            </p:extLst>
          </p:nvPr>
        </p:nvGraphicFramePr>
        <p:xfrm>
          <a:off x="6629400" y="1447800"/>
          <a:ext cx="19319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5" imgW="977476" imgH="393529" progId="Equation.3">
                  <p:embed/>
                </p:oleObj>
              </mc:Choice>
              <mc:Fallback>
                <p:oleObj name="Equation" r:id="rId5" imgW="97747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447800"/>
                        <a:ext cx="1931987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4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790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defRPr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2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3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4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1163</TotalTime>
  <Words>1502</Words>
  <Application>Microsoft Office PowerPoint</Application>
  <PresentationFormat>On-screen Show (4:3)</PresentationFormat>
  <Paragraphs>535</Paragraphs>
  <Slides>24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Concourse</vt:lpstr>
      <vt:lpstr>Equation</vt:lpstr>
      <vt:lpstr>              DISTRIBUSI FREKUENSI</vt:lpstr>
      <vt:lpstr>PENGERTIAN DISTRIBUSI FREKUENSI</vt:lpstr>
      <vt:lpstr>PowerPoint Presentation</vt:lpstr>
      <vt:lpstr>PowerPoint Presentation</vt:lpstr>
      <vt:lpstr>Istilah-Istilah Dalam Pembuatan  tabel distribusi frekuen</vt:lpstr>
      <vt:lpstr>Membuat Table Distribusi Frekuensi </vt:lpstr>
      <vt:lpstr>PowerPoint Presentation</vt:lpstr>
      <vt:lpstr>PowerPoint Presentation</vt:lpstr>
      <vt:lpstr>PowerPoint Presentation</vt:lpstr>
      <vt:lpstr>Penyajian Grafik Distribusi Frekuensi</vt:lpstr>
      <vt:lpstr>OGIVE</vt:lpstr>
      <vt:lpstr>CONTOH</vt:lpstr>
      <vt:lpstr>PowerPoint Presentation</vt:lpstr>
      <vt:lpstr>JAWAB : menggambar tabel distribusi frekuensi</vt:lpstr>
      <vt:lpstr>JAWAB (lanjutan)</vt:lpstr>
      <vt:lpstr>PowerPoint Presentation</vt:lpstr>
      <vt:lpstr>DISTRIBUSI FREKUENSI RELATIF</vt:lpstr>
      <vt:lpstr>HISTOGRAM DAN POLIGON FREKUENSI</vt:lpstr>
      <vt:lpstr>DISTRIBUSI FREKUENSI KUMULATIF KURANG DARI (Frekuensi Kumulatif Positif)</vt:lpstr>
      <vt:lpstr>OGIVE</vt:lpstr>
      <vt:lpstr>DISTRIBUSI FREKUENSI KUMULATIF LEBIH DARI (Frekuensi Kumulatif Negatif)</vt:lpstr>
      <vt:lpstr>OGIVE (lanjutan)</vt:lpstr>
      <vt:lpstr>OGIVE (lanjutan)</vt:lpstr>
      <vt:lpstr>Latihan Soal :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DISTRIBUSI FREKUENSI</dc:title>
  <dc:creator>Bida Sari</dc:creator>
  <cp:lastModifiedBy>USER</cp:lastModifiedBy>
  <cp:revision>81</cp:revision>
  <dcterms:created xsi:type="dcterms:W3CDTF">2020-09-14T15:31:55Z</dcterms:created>
  <dcterms:modified xsi:type="dcterms:W3CDTF">2025-10-02T23:43:40Z</dcterms:modified>
</cp:coreProperties>
</file>